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12"/>
  </p:notesMasterIdLst>
  <p:sldIdLst>
    <p:sldId id="632" r:id="rId2"/>
    <p:sldId id="498" r:id="rId3"/>
    <p:sldId id="499" r:id="rId4"/>
    <p:sldId id="527" r:id="rId5"/>
    <p:sldId id="633" r:id="rId6"/>
    <p:sldId id="634" r:id="rId7"/>
    <p:sldId id="635" r:id="rId8"/>
    <p:sldId id="636" r:id="rId9"/>
    <p:sldId id="637" r:id="rId10"/>
    <p:sldId id="638" r:id="rId11"/>
    <p:sldId id="639" r:id="rId12"/>
    <p:sldId id="640" r:id="rId13"/>
    <p:sldId id="641" r:id="rId14"/>
    <p:sldId id="642" r:id="rId15"/>
    <p:sldId id="501" r:id="rId16"/>
    <p:sldId id="502" r:id="rId17"/>
    <p:sldId id="504" r:id="rId18"/>
    <p:sldId id="505" r:id="rId19"/>
    <p:sldId id="506" r:id="rId20"/>
    <p:sldId id="507" r:id="rId21"/>
    <p:sldId id="514" r:id="rId22"/>
    <p:sldId id="508" r:id="rId23"/>
    <p:sldId id="521" r:id="rId24"/>
    <p:sldId id="513" r:id="rId25"/>
    <p:sldId id="516" r:id="rId26"/>
    <p:sldId id="544" r:id="rId27"/>
    <p:sldId id="535" r:id="rId28"/>
    <p:sldId id="536" r:id="rId29"/>
    <p:sldId id="520" r:id="rId30"/>
    <p:sldId id="519" r:id="rId31"/>
    <p:sldId id="584" r:id="rId32"/>
    <p:sldId id="522" r:id="rId33"/>
    <p:sldId id="537" r:id="rId34"/>
    <p:sldId id="580" r:id="rId35"/>
    <p:sldId id="586" r:id="rId36"/>
    <p:sldId id="587" r:id="rId37"/>
    <p:sldId id="608" r:id="rId38"/>
    <p:sldId id="518" r:id="rId39"/>
    <p:sldId id="512" r:id="rId40"/>
    <p:sldId id="614" r:id="rId41"/>
    <p:sldId id="524" r:id="rId42"/>
    <p:sldId id="525" r:id="rId43"/>
    <p:sldId id="528" r:id="rId44"/>
    <p:sldId id="529" r:id="rId45"/>
    <p:sldId id="530" r:id="rId46"/>
    <p:sldId id="531" r:id="rId47"/>
    <p:sldId id="532" r:id="rId48"/>
    <p:sldId id="533" r:id="rId49"/>
    <p:sldId id="538" r:id="rId50"/>
    <p:sldId id="534" r:id="rId51"/>
    <p:sldId id="609" r:id="rId52"/>
    <p:sldId id="589" r:id="rId53"/>
    <p:sldId id="540" r:id="rId54"/>
    <p:sldId id="526" r:id="rId55"/>
    <p:sldId id="592" r:id="rId56"/>
    <p:sldId id="593" r:id="rId57"/>
    <p:sldId id="541" r:id="rId58"/>
    <p:sldId id="543" r:id="rId59"/>
    <p:sldId id="542" r:id="rId60"/>
    <p:sldId id="545" r:id="rId61"/>
    <p:sldId id="549" r:id="rId62"/>
    <p:sldId id="550" r:id="rId63"/>
    <p:sldId id="551" r:id="rId64"/>
    <p:sldId id="552" r:id="rId65"/>
    <p:sldId id="553" r:id="rId66"/>
    <p:sldId id="554" r:id="rId67"/>
    <p:sldId id="590" r:id="rId68"/>
    <p:sldId id="556" r:id="rId69"/>
    <p:sldId id="555" r:id="rId70"/>
    <p:sldId id="568" r:id="rId71"/>
    <p:sldId id="557" r:id="rId72"/>
    <p:sldId id="610" r:id="rId73"/>
    <p:sldId id="559" r:id="rId74"/>
    <p:sldId id="560" r:id="rId75"/>
    <p:sldId id="561" r:id="rId76"/>
    <p:sldId id="562" r:id="rId77"/>
    <p:sldId id="582" r:id="rId78"/>
    <p:sldId id="581" r:id="rId79"/>
    <p:sldId id="583" r:id="rId80"/>
    <p:sldId id="563" r:id="rId81"/>
    <p:sldId id="569" r:id="rId82"/>
    <p:sldId id="566" r:id="rId83"/>
    <p:sldId id="564" r:id="rId84"/>
    <p:sldId id="565" r:id="rId85"/>
    <p:sldId id="588" r:id="rId86"/>
    <p:sldId id="567" r:id="rId87"/>
    <p:sldId id="570" r:id="rId88"/>
    <p:sldId id="571" r:id="rId89"/>
    <p:sldId id="573" r:id="rId90"/>
    <p:sldId id="575" r:id="rId91"/>
    <p:sldId id="574" r:id="rId92"/>
    <p:sldId id="604" r:id="rId93"/>
    <p:sldId id="605" r:id="rId94"/>
    <p:sldId id="595" r:id="rId95"/>
    <p:sldId id="611" r:id="rId96"/>
    <p:sldId id="596" r:id="rId97"/>
    <p:sldId id="628" r:id="rId98"/>
    <p:sldId id="629" r:id="rId99"/>
    <p:sldId id="630" r:id="rId100"/>
    <p:sldId id="631" r:id="rId101"/>
    <p:sldId id="598" r:id="rId102"/>
    <p:sldId id="612" r:id="rId103"/>
    <p:sldId id="600" r:id="rId104"/>
    <p:sldId id="578" r:id="rId105"/>
    <p:sldId id="625" r:id="rId106"/>
    <p:sldId id="579" r:id="rId107"/>
    <p:sldId id="613" r:id="rId108"/>
    <p:sldId id="627" r:id="rId109"/>
    <p:sldId id="577" r:id="rId110"/>
    <p:sldId id="395" r:id="rId11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A639"/>
    <a:srgbClr val="5F9513"/>
    <a:srgbClr val="19741A"/>
    <a:srgbClr val="C73132"/>
    <a:srgbClr val="1B1816"/>
    <a:srgbClr val="7F0000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7535" autoAdjust="0"/>
  </p:normalViewPr>
  <p:slideViewPr>
    <p:cSldViewPr snapToGrid="0">
      <p:cViewPr varScale="1">
        <p:scale>
          <a:sx n="104" d="100"/>
          <a:sy n="104" d="100"/>
        </p:scale>
        <p:origin x="1416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Ning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Small file</c:v>
                </c:pt>
                <c:pt idx="1">
                  <c:v>Medium file</c:v>
                </c:pt>
                <c:pt idx="2">
                  <c:v>Large file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320.0</c:v>
                </c:pt>
                <c:pt idx="1">
                  <c:v>420.0</c:v>
                </c:pt>
                <c:pt idx="2">
                  <c:v>850.0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AHAC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Small file</c:v>
                </c:pt>
                <c:pt idx="1">
                  <c:v>Medium file</c:v>
                </c:pt>
                <c:pt idx="2">
                  <c:v>Large file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160.0</c:v>
                </c:pt>
                <c:pt idx="1">
                  <c:v>360.0</c:v>
                </c:pt>
                <c:pt idx="2">
                  <c:v>620.0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-2050881024"/>
        <c:axId val="-2050879616"/>
        <c:axId val="0"/>
      </c:bar3DChart>
      <c:catAx>
        <c:axId val="-2050881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50879616"/>
        <c:crosses val="autoZero"/>
        <c:auto val="1"/>
        <c:lblAlgn val="ctr"/>
        <c:lblOffset val="100"/>
        <c:noMultiLvlLbl val="0"/>
      </c:catAx>
      <c:valAx>
        <c:axId val="-2050879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88102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E7584-405B-4CE1-A647-C21C3C740ACE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6CD79-9870-437F-A4F7-6F1E166E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r>
              <a:rPr lang="en-US" baseline="0" dirty="0" smtClean="0"/>
              <a:t> that are not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4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Events are multiplexed by a single thread dispatcher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32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TODO</a:t>
            </a:r>
            <a:r>
              <a:rPr lang="en-US" baseline="0" dirty="0" smtClean="0">
                <a:solidFill>
                  <a:srgbClr val="FF0000"/>
                </a:solidFill>
              </a:rPr>
              <a:t> send table to back!!!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33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Hypertext Transfer Protocol -- HTTP/1.1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1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9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you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dont’s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03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7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RFC2616</a:t>
            </a:r>
            <a:r>
              <a:rPr lang="en-US" baseline="0" dirty="0" smtClean="0"/>
              <a:t> 8.1.4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98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Browsers</a:t>
            </a:r>
            <a:br>
              <a:rPr lang="en-US" dirty="0" smtClean="0"/>
            </a:br>
            <a:r>
              <a:rPr lang="en-US" dirty="0" smtClean="0"/>
              <a:t>go like: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48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RAC is not concurrent!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98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15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 beyond the end of file,</a:t>
            </a:r>
            <a:r>
              <a:rPr lang="en-US" baseline="0" dirty="0" smtClean="0"/>
              <a:t> so we can write while others are reading</a:t>
            </a:r>
          </a:p>
          <a:p>
            <a:r>
              <a:rPr lang="en-US" baseline="0" dirty="0" smtClean="0"/>
              <a:t>avoid OS-dependent no support for shared lock (for concurrent r/w) and fallback to exclusive</a:t>
            </a:r>
          </a:p>
          <a:p>
            <a:r>
              <a:rPr lang="en-US" baseline="0" dirty="0" smtClean="0"/>
              <a:t>+ avoid OS-dependent access effect of exclusive locks (</a:t>
            </a:r>
            <a:r>
              <a:rPr lang="en-US" baseline="0" dirty="0" err="1" smtClean="0"/>
              <a:t>Windoze</a:t>
            </a:r>
            <a:r>
              <a:rPr lang="en-US" baseline="0" dirty="0" smtClean="0"/>
              <a:t>...) </a:t>
            </a:r>
          </a:p>
          <a:p>
            <a:r>
              <a:rPr lang="en-US" baseline="0" dirty="0" smtClean="0"/>
              <a:t>Allows writing and reading by knowing if someone else is writing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community.oracle.com</a:t>
            </a:r>
            <a:r>
              <a:rPr lang="en-US" dirty="0" smtClean="0"/>
              <a:t>/message/8781694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60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n>
                <a:noFill/>
              </a:ln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6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</a:t>
            </a:r>
            <a:r>
              <a:rPr lang="en-US" baseline="0" dirty="0" smtClean="0"/>
              <a:t> avoid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4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  <a:br>
              <a:rPr lang="en-US" dirty="0" smtClean="0"/>
            </a:br>
            <a:r>
              <a:rPr lang="en-US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76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1" i="0">
                <a:solidFill>
                  <a:srgbClr val="61A639"/>
                </a:solidFill>
                <a:latin typeface="MetaBold" charset="0"/>
                <a:ea typeface="MetaBold" charset="0"/>
                <a:cs typeface="MetaBold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82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49" y="5541235"/>
            <a:ext cx="11809312" cy="1056117"/>
          </a:xfrm>
        </p:spPr>
        <p:txBody>
          <a:bodyPr anchor="b">
            <a:normAutofit/>
          </a:bodyPr>
          <a:lstStyle>
            <a:lvl1pPr algn="ctr">
              <a:defRPr sz="59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39" y="164637"/>
            <a:ext cx="12001333" cy="5280587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9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51891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5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658299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4"/>
            <a:ext cx="8026400" cy="65829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142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18917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52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 b="1" i="0">
                <a:solidFill>
                  <a:srgbClr val="61A639"/>
                </a:solidFill>
                <a:latin typeface="MetaBold" charset="0"/>
                <a:ea typeface="MetaBold" charset="0"/>
                <a:cs typeface="MetaBold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284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33728"/>
            <a:ext cx="5384800" cy="5259634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33728"/>
            <a:ext cx="5384800" cy="5259634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283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1" i="0">
                <a:latin typeface="MetaBold" charset="0"/>
                <a:ea typeface="MetaBold" charset="0"/>
                <a:cs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latin typeface="MetaBold" charset="0"/>
                <a:ea typeface="MetaBold" charset="0"/>
                <a:cs typeface="MetaBold" charset="0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61449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latin typeface="MetaBold" charset="0"/>
                <a:ea typeface="MetaBold" charset="0"/>
                <a:cs typeface="MetaBold" charset="0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461449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12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291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637245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77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054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377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99715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42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900" b="1" i="0" kern="1200">
          <a:solidFill>
            <a:srgbClr val="F98100"/>
          </a:solidFill>
          <a:latin typeface="MetaBold" charset="0"/>
          <a:ea typeface="MetaBold" charset="0"/>
          <a:cs typeface="MetaBold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b="1" i="0" kern="1200">
          <a:solidFill>
            <a:srgbClr val="61A639"/>
          </a:solidFill>
          <a:latin typeface="MetaBold" charset="0"/>
          <a:ea typeface="MetaBold" charset="0"/>
          <a:cs typeface="MetaBold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b="1" i="0" kern="1200">
          <a:solidFill>
            <a:srgbClr val="61A639"/>
          </a:solidFill>
          <a:latin typeface="MetaBold" charset="0"/>
          <a:ea typeface="MetaBold" charset="0"/>
          <a:cs typeface="MetaBold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i="0" kern="1200">
          <a:solidFill>
            <a:srgbClr val="61A639"/>
          </a:solidFill>
          <a:latin typeface="MetaBold" charset="0"/>
          <a:ea typeface="MetaBold" charset="0"/>
          <a:cs typeface="MetaBold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b="1" i="0" kern="1200">
          <a:solidFill>
            <a:srgbClr val="61A639"/>
          </a:solidFill>
          <a:latin typeface="MetaBold" charset="0"/>
          <a:ea typeface="MetaBold" charset="0"/>
          <a:cs typeface="MetaBold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b="1" i="0" kern="1200">
          <a:solidFill>
            <a:srgbClr val="61A639"/>
          </a:solidFill>
          <a:latin typeface="MetaBold" charset="0"/>
          <a:ea typeface="MetaBold" charset="0"/>
          <a:cs typeface="MetaBold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HTTP-The-Definitive-Guide-Guides/dp/1565925092" TargetMode="External"/><Relationship Id="rId4" Type="http://schemas.openxmlformats.org/officeDocument/2006/relationships/hyperlink" Target="http://www.safaribooksonline.com/library/view/http-the-definitive/1565925092/" TargetMode="External"/><Relationship Id="rId5" Type="http://schemas.openxmlformats.org/officeDocument/2006/relationships/hyperlink" Target="http://jeewanthad.blogspot.co.il/2013/02/reactor-pattern-explained-part-1.html" TargetMode="External"/><Relationship Id="rId6" Type="http://schemas.openxmlformats.org/officeDocument/2006/relationships/hyperlink" Target="http://gee.cs.oswego.edu/dl/cpjslides/nio.pdf" TargetMode="External"/><Relationship Id="rId7" Type="http://schemas.openxmlformats.org/officeDocument/2006/relationships/hyperlink" Target="http://http2.github.io/http2-spec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Protocols/rfc261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gi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Relationship Id="rId3" Type="http://schemas.openxmlformats.org/officeDocument/2006/relationships/image" Target="../media/image53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ample.com/?query=a&amp;b==c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6858000"/>
          </a:xfrm>
        </p:spPr>
        <p:txBody>
          <a:bodyPr>
            <a:noAutofit/>
          </a:bodyPr>
          <a:lstStyle/>
          <a:p>
            <a:r>
              <a:rPr lang="en-US" sz="8600" cap="small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Everything you wanted to know about writing </a:t>
            </a:r>
            <a:r>
              <a:rPr lang="en-US" sz="8600" cap="small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async</a:t>
            </a:r>
            <a:r>
              <a:rPr lang="en-US" sz="8600" cap="small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high-concurrency HTTP applications in Java, but were afraid to ask</a:t>
            </a:r>
            <a:endParaRPr lang="en-US" sz="8600" cap="sm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4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78372"/>
            <a:ext cx="11425269" cy="5347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3875">
            <a:off x="6772448" y="2348699"/>
            <a:ext cx="4953760" cy="327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005">
            <a:off x="371723" y="3265667"/>
            <a:ext cx="4166616" cy="30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5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6788" y="2337694"/>
            <a:ext cx="12035212" cy="270843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4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private </a:t>
            </a:r>
            <a:r>
              <a:rPr lang="en-US" sz="2400" dirty="0" err="1" smtClean="0">
                <a:latin typeface="Consolas"/>
                <a:cs typeface="Consolas"/>
              </a:rPr>
              <a:t>FileLock</a:t>
            </a:r>
            <a:r>
              <a:rPr lang="en-US" sz="2400" dirty="0" smtClean="0">
                <a:latin typeface="Consolas"/>
                <a:cs typeface="Consolas"/>
              </a:rPr>
              <a:t> lock(</a:t>
            </a:r>
            <a:r>
              <a:rPr lang="en-US" sz="2400" dirty="0" err="1" smtClean="0">
                <a:latin typeface="Consolas"/>
                <a:cs typeface="Consolas"/>
              </a:rPr>
              <a:t>FileChannel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fileChannel</a:t>
            </a:r>
            <a:r>
              <a:rPr lang="en-US" sz="2400" dirty="0" smtClean="0">
                <a:latin typeface="Consolas"/>
                <a:cs typeface="Consolas"/>
              </a:rPr>
              <a:t>) </a:t>
            </a:r>
            <a:r>
              <a:rPr lang="en-US" sz="24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throws </a:t>
            </a:r>
            <a:r>
              <a:rPr lang="en-US" sz="2400" dirty="0" err="1" smtClean="0">
                <a:latin typeface="Consolas"/>
                <a:cs typeface="Consolas"/>
              </a:rPr>
              <a:t>IOException</a:t>
            </a:r>
            <a:r>
              <a:rPr lang="en-US" sz="2400" dirty="0" smtClean="0">
                <a:latin typeface="Consolas"/>
                <a:cs typeface="Consolas"/>
              </a:rPr>
              <a:t> {</a:t>
            </a:r>
            <a:br>
              <a:rPr lang="en-US" sz="2400" dirty="0" smtClean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    </a:t>
            </a:r>
            <a:r>
              <a:rPr lang="en-US" sz="2400" dirty="0" err="1" smtClean="0">
                <a:latin typeface="Consolas"/>
                <a:cs typeface="Consolas"/>
              </a:rPr>
              <a:t>FileLock</a:t>
            </a:r>
            <a:r>
              <a:rPr lang="en-US" sz="2400" dirty="0" smtClean="0">
                <a:latin typeface="Consolas"/>
                <a:cs typeface="Consolas"/>
              </a:rPr>
              <a:t> lock = </a:t>
            </a:r>
            <a:r>
              <a:rPr lang="en-US" sz="2400" dirty="0" err="1" smtClean="0">
                <a:latin typeface="Consolas"/>
                <a:cs typeface="Consolas"/>
              </a:rPr>
              <a:t>fileChannel.tryLock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err="1" smtClean="0">
                <a:latin typeface="Consolas"/>
                <a:cs typeface="Consolas"/>
              </a:rPr>
              <a:t>Long.</a:t>
            </a:r>
            <a:r>
              <a:rPr lang="en-US" sz="2400" b="1" i="1" dirty="0" err="1" smtClean="0">
                <a:solidFill>
                  <a:srgbClr val="660E7A"/>
                </a:solidFill>
                <a:effectLst/>
                <a:latin typeface="Consolas"/>
                <a:cs typeface="Consolas"/>
              </a:rPr>
              <a:t>MAX_VALUE</a:t>
            </a:r>
            <a:r>
              <a:rPr lang="en-US" sz="2400" b="1" i="1" dirty="0" smtClean="0">
                <a:solidFill>
                  <a:srgbClr val="660E7A"/>
                </a:solidFill>
                <a:effectLst/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- </a:t>
            </a:r>
            <a:r>
              <a:rPr lang="en-US" sz="2400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1</a:t>
            </a:r>
            <a:r>
              <a:rPr lang="en-US" sz="2400" dirty="0" smtClean="0">
                <a:latin typeface="Consolas"/>
                <a:cs typeface="Consolas"/>
              </a:rPr>
              <a:t>, </a:t>
            </a:r>
            <a:r>
              <a:rPr lang="en-US" sz="2400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1</a:t>
            </a:r>
            <a:r>
              <a:rPr lang="en-US" sz="2400" dirty="0" smtClean="0">
                <a:latin typeface="Consolas"/>
                <a:cs typeface="Consolas"/>
              </a:rPr>
              <a:t>, </a:t>
            </a:r>
            <a:r>
              <a:rPr lang="en-US" sz="24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false</a:t>
            </a:r>
            <a:r>
              <a:rPr lang="en-US" sz="2400" dirty="0" smtClean="0">
                <a:latin typeface="Consolas"/>
                <a:cs typeface="Consolas"/>
              </a:rPr>
              <a:t>);</a:t>
            </a:r>
            <a:br>
              <a:rPr lang="en-US" sz="2400" dirty="0" smtClean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    </a:t>
            </a:r>
            <a:r>
              <a:rPr lang="en-US" sz="24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if </a:t>
            </a:r>
            <a:r>
              <a:rPr lang="en-US" sz="2400" dirty="0" smtClean="0">
                <a:latin typeface="Consolas"/>
                <a:cs typeface="Consolas"/>
              </a:rPr>
              <a:t>(lock == </a:t>
            </a:r>
            <a:r>
              <a:rPr lang="en-US" sz="24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null</a:t>
            </a:r>
            <a:r>
              <a:rPr lang="en-US" sz="2400" dirty="0" smtClean="0">
                <a:latin typeface="Consolas"/>
                <a:cs typeface="Consolas"/>
              </a:rPr>
              <a:t>) {</a:t>
            </a:r>
            <a:br>
              <a:rPr lang="en-US" sz="2400" dirty="0" smtClean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throw new </a:t>
            </a:r>
            <a:r>
              <a:rPr lang="en-US" sz="2400" dirty="0" err="1" smtClean="0">
                <a:latin typeface="Consolas"/>
                <a:cs typeface="Consolas"/>
              </a:rPr>
              <a:t>OverlappingFileLockException</a:t>
            </a:r>
            <a:r>
              <a:rPr lang="en-US" sz="2400" dirty="0" smtClean="0">
                <a:latin typeface="Consolas"/>
                <a:cs typeface="Consolas"/>
              </a:rPr>
              <a:t>();</a:t>
            </a:r>
            <a:br>
              <a:rPr lang="en-US" sz="2400" dirty="0" smtClean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    }</a:t>
            </a:r>
            <a:br>
              <a:rPr lang="en-US" sz="2400" dirty="0" smtClean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    </a:t>
            </a:r>
            <a:r>
              <a:rPr lang="en-US" sz="24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return </a:t>
            </a:r>
            <a:r>
              <a:rPr lang="en-US" sz="2400" dirty="0" smtClean="0">
                <a:latin typeface="Consolas"/>
                <a:cs typeface="Consolas"/>
              </a:rPr>
              <a:t>lock;</a:t>
            </a:r>
            <a:br>
              <a:rPr lang="en-US" sz="2400" dirty="0" smtClean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}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Solving </a:t>
            </a:r>
            <a:r>
              <a:rPr lang="en-US" dirty="0" err="1" smtClean="0"/>
              <a:t>Windowze</a:t>
            </a:r>
            <a:r>
              <a:rPr lang="en-US" dirty="0" smtClean="0"/>
              <a:t> with </a:t>
            </a:r>
            <a:r>
              <a:rPr lang="en-US" dirty="0" err="1" smtClean="0"/>
              <a:t>StackOverflow</a:t>
            </a:r>
            <a:endParaRPr lang="en-US" dirty="0"/>
          </a:p>
        </p:txBody>
      </p:sp>
      <p:pic>
        <p:nvPicPr>
          <p:cNvPr id="8" name="Picture 7" descr="2013-08-29_1337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70" y="3473054"/>
            <a:ext cx="2089431" cy="2061633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7366000" y="4903920"/>
            <a:ext cx="2336800" cy="931333"/>
          </a:xfrm>
          <a:prstGeom prst="wedgeEllipseCallout">
            <a:avLst>
              <a:gd name="adj1" fmla="val 87862"/>
              <a:gd name="adj2" fmla="val -50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dirty="0" smtClean="0">
                <a:latin typeface="Ubuntu" charset="0"/>
              </a:rPr>
              <a:t>WAT?!</a:t>
            </a:r>
            <a:endParaRPr lang="en-US" dirty="0">
              <a:latin typeface="Ubuntu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13188" y="2795253"/>
            <a:ext cx="4826000" cy="389467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Level File Locking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03" y="1417639"/>
            <a:ext cx="6961975" cy="53229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4024" y="1452640"/>
            <a:ext cx="6700131" cy="77970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1219170">
              <a:defRPr/>
            </a:pPr>
            <a:r>
              <a:rPr lang="en-US" sz="4300" kern="0" cap="all" dirty="0">
                <a:ln w="19050">
                  <a:solidFill>
                    <a:sysClr val="windowText" lastClr="000000"/>
                  </a:solidFill>
                </a:ln>
                <a:solidFill>
                  <a:sysClr val="window" lastClr="FFFFFF"/>
                </a:solidFill>
                <a:latin typeface="Impact"/>
              </a:rPr>
              <a:t>Why do you need locks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3715" y="5304256"/>
            <a:ext cx="6960749" cy="143629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1219170">
              <a:defRPr/>
            </a:pPr>
            <a:r>
              <a:rPr lang="en-US" sz="4300" kern="0" cap="all" dirty="0">
                <a:ln w="19050">
                  <a:solidFill>
                    <a:sysClr val="windowText" lastClr="000000"/>
                  </a:solidFill>
                </a:ln>
                <a:solidFill>
                  <a:sysClr val="window" lastClr="FFFFFF"/>
                </a:solidFill>
                <a:latin typeface="Impact"/>
              </a:rPr>
              <a:t>If you write to </a:t>
            </a:r>
            <a:br>
              <a:rPr lang="en-US" sz="4300" kern="0" cap="all" dirty="0">
                <a:ln w="19050">
                  <a:solidFill>
                    <a:sysClr val="windowText" lastClr="000000"/>
                  </a:solidFill>
                </a:ln>
                <a:solidFill>
                  <a:sysClr val="window" lastClr="FFFFFF"/>
                </a:solidFill>
                <a:latin typeface="Impact"/>
              </a:rPr>
            </a:br>
            <a:r>
              <a:rPr lang="en-US" sz="4300" kern="0" cap="all" dirty="0">
                <a:ln w="19050">
                  <a:solidFill>
                    <a:sysClr val="windowText" lastClr="000000"/>
                  </a:solidFill>
                </a:ln>
                <a:solidFill>
                  <a:sysClr val="window" lastClr="FFFFFF"/>
                </a:solidFill>
                <a:latin typeface="Impact"/>
              </a:rPr>
              <a:t>different parts of file? </a:t>
            </a:r>
          </a:p>
        </p:txBody>
      </p:sp>
    </p:spTree>
    <p:extLst>
      <p:ext uri="{BB962C8B-B14F-4D97-AF65-F5344CB8AC3E}">
        <p14:creationId xmlns:p14="http://schemas.microsoft.com/office/powerpoint/2010/main" val="41659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VM Level File Locking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509814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>
                <a:solidFill>
                  <a:srgbClr val="FFFFFF"/>
                </a:solidFill>
                <a:latin typeface="DS Eraser Cyr" panose="04000500000000000000" pitchFamily="82" charset="0"/>
              </a:rPr>
              <a:t>Prevent same VM threads writing to the file when we started closing it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>
                <a:solidFill>
                  <a:srgbClr val="FFFFFF"/>
                </a:solidFill>
                <a:latin typeface="DS Eraser Cyr" panose="04000500000000000000" pitchFamily="82" charset="0"/>
              </a:rPr>
              <a:t>Closing sequence:</a:t>
            </a:r>
          </a:p>
          <a:p>
            <a:pPr lvl="1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200" dirty="0">
                <a:solidFill>
                  <a:srgbClr val="FFFFFF"/>
                </a:solidFill>
                <a:latin typeface="DS Eraser Cyr" panose="04000500000000000000" pitchFamily="82" charset="0"/>
              </a:rPr>
              <a:t>Release file locks</a:t>
            </a:r>
          </a:p>
          <a:p>
            <a:pPr lvl="1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200" dirty="0">
                <a:solidFill>
                  <a:srgbClr val="FFFFFF"/>
                </a:solidFill>
                <a:latin typeface="DS Eraser Cyr" panose="04000500000000000000" pitchFamily="82" charset="0"/>
              </a:rPr>
              <a:t>Close channels</a:t>
            </a:r>
          </a:p>
          <a:p>
            <a:pPr lvl="1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200" dirty="0">
                <a:solidFill>
                  <a:srgbClr val="FFFFFF"/>
                </a:solidFill>
                <a:latin typeface="DS Eraser Cyr" panose="04000500000000000000" pitchFamily="82" charset="0"/>
              </a:rPr>
              <a:t>Rename a file to it's final name (remove .part)</a:t>
            </a:r>
          </a:p>
          <a:p>
            <a:pPr lvl="1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200" dirty="0">
                <a:solidFill>
                  <a:srgbClr val="FFFFFF"/>
                </a:solidFill>
                <a:latin typeface="DS Eraser Cyr" panose="04000500000000000000" pitchFamily="82" charset="0"/>
              </a:rPr>
              <a:t>Erase progress info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endParaRPr lang="en-US" sz="4800" dirty="0"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Level File Locking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0933" y="1629026"/>
            <a:ext cx="11252771" cy="492442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ReentrantReadWriteLock.ReadLock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writeToFileLock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= </a:t>
            </a:r>
            <a:r>
              <a:rPr lang="en-US" sz="2400" dirty="0" err="1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rwl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.readLock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();</a:t>
            </a:r>
            <a:b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ReentrantReadWriteLock.WriteLock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closeFileLock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= </a:t>
            </a:r>
            <a:r>
              <a:rPr lang="en-US" sz="2400" dirty="0" err="1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rwl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.writeLock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();</a:t>
            </a:r>
            <a:b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</a:br>
            <a:endParaRPr lang="en-US" sz="24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public void close() throws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IOException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this.</a:t>
            </a:r>
            <a:r>
              <a:rPr lang="en-US" sz="2400" b="1" dirty="0" err="1">
                <a:solidFill>
                  <a:srgbClr val="000000"/>
                </a:solidFill>
                <a:latin typeface="Consolas"/>
                <a:cs typeface="Consolas"/>
              </a:rPr>
              <a:t>closeFileLock.lock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Consolas"/>
              <a:cs typeface="Consolas"/>
            </a:endParaRPr>
          </a:p>
          <a:p>
            <a:r>
              <a:rPr lang="en-US" sz="2400" dirty="0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public </a:t>
            </a:r>
            <a:r>
              <a:rPr lang="en-US" sz="2400" dirty="0" err="1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write(</a:t>
            </a:r>
            <a:r>
              <a:rPr lang="en-US" sz="2400" dirty="0" err="1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partIndex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ByteBuffer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buf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) {</a:t>
            </a:r>
            <a:b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if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(!</a:t>
            </a:r>
            <a:r>
              <a:rPr lang="en-US" sz="2400" dirty="0" err="1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this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.</a:t>
            </a:r>
            <a:r>
              <a:rPr lang="en-US" sz="2400" b="1" dirty="0" err="1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writeToFileLock</a:t>
            </a:r>
            <a:r>
              <a:rPr lang="en-US" sz="24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.tryLock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()) {</a:t>
            </a:r>
            <a:b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     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throw new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IllegalStateException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Consolas"/>
                <a:cs typeface="Consolas"/>
              </a:rPr>
              <a:t>"File is being closed"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);</a:t>
            </a:r>
            <a:b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  }</a:t>
            </a:r>
            <a:b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426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48" y="1437648"/>
            <a:ext cx="5420352" cy="54203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7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6149" y="274639"/>
            <a:ext cx="911970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future is (almost) here!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86" y="1694069"/>
            <a:ext cx="9398000" cy="4914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43042" y="5499652"/>
            <a:ext cx="2816087" cy="28028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http/2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5098142"/>
          </a:xfrm>
        </p:spPr>
        <p:txBody>
          <a:bodyPr>
            <a:normAutofit fontScale="85000" lnSpcReduction="20000"/>
          </a:bodyPr>
          <a:lstStyle/>
          <a:p>
            <a:pPr marL="684213" indent="-684213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Mostly standardizing Google's </a:t>
            </a: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spdy</a:t>
            </a:r>
            <a:endParaRPr lang="en-US" sz="4800" dirty="0" smtClean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 marL="684213" lvl="1" indent="-684213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4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Header compression</a:t>
            </a:r>
          </a:p>
          <a:p>
            <a:pPr marL="684213" lvl="1" indent="-684213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4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multiplexing</a:t>
            </a:r>
          </a:p>
          <a:p>
            <a:pPr marL="684213" lvl="1" indent="-684213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4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Prioritization</a:t>
            </a:r>
          </a:p>
          <a:p>
            <a:pPr marL="684213" lvl="1" indent="-684213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400" dirty="0">
                <a:solidFill>
                  <a:srgbClr val="FFFFFF"/>
                </a:solidFill>
                <a:latin typeface="DS Eraser Cyr" panose="04000500000000000000" pitchFamily="82" charset="0"/>
              </a:rPr>
              <a:t>Server </a:t>
            </a:r>
            <a:r>
              <a:rPr lang="en-US" sz="4400" dirty="0" smtClean="0">
                <a:solidFill>
                  <a:srgbClr val="FFFFFF"/>
                </a:solidFill>
                <a:latin typeface="DS Eraser Cyr" panose="04000500000000000000" pitchFamily="82" charset="0"/>
              </a:rPr>
              <a:t>push</a:t>
            </a:r>
            <a:r>
              <a:rPr lang="en-US" sz="44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</a:t>
            </a:r>
          </a:p>
          <a:p>
            <a:pPr marL="684213" indent="-684213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On the way clear some stuff</a:t>
            </a:r>
          </a:p>
          <a:p>
            <a:pPr marL="684213" lvl="1" indent="-684213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4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E.g. compressed content length</a:t>
            </a:r>
          </a:p>
        </p:txBody>
      </p:sp>
    </p:spTree>
    <p:extLst>
      <p:ext uri="{BB962C8B-B14F-4D97-AF65-F5344CB8AC3E}">
        <p14:creationId xmlns:p14="http://schemas.microsoft.com/office/powerpoint/2010/main" val="44157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Ease the load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895"/>
            <a:ext cx="12192000" cy="33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9980"/>
            <a:ext cx="10515600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How many simultaneous connections should I open in HTTP/2?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97" y="3518359"/>
            <a:ext cx="4487206" cy="32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RTFM: </a:t>
            </a:r>
            <a:r>
              <a:rPr lang="en-US" dirty="0" smtClean="0">
                <a:ln>
                  <a:noFill/>
                </a:ln>
                <a:solidFill>
                  <a:srgbClr val="000000"/>
                </a:solidFill>
                <a:hlinkClick r:id="rId2"/>
              </a:rPr>
              <a:t>RFC 2616</a:t>
            </a:r>
            <a:endParaRPr lang="en-US" dirty="0" smtClean="0">
              <a:ln>
                <a:noFill/>
              </a:ln>
              <a:solidFill>
                <a:srgbClr val="000000"/>
              </a:solidFill>
            </a:endParaRPr>
          </a:p>
          <a:p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Ultimate book: </a:t>
            </a:r>
            <a:r>
              <a:rPr lang="en-US" b="1" dirty="0">
                <a:ln>
                  <a:noFill/>
                </a:ln>
                <a:solidFill>
                  <a:srgbClr val="000000"/>
                </a:solidFill>
              </a:rPr>
              <a:t>HTTP: The Definitive Guide</a:t>
            </a:r>
          </a:p>
          <a:p>
            <a:pPr lvl="1"/>
            <a:r>
              <a:rPr lang="en-US" dirty="0" smtClean="0">
                <a:ln>
                  <a:noFill/>
                </a:ln>
                <a:solidFill>
                  <a:srgbClr val="000000"/>
                </a:solidFill>
                <a:hlinkClick r:id="rId3"/>
              </a:rPr>
              <a:t>Amazon</a:t>
            </a:r>
            <a:endParaRPr lang="en-US" dirty="0" smtClean="0">
              <a:ln>
                <a:noFill/>
              </a:ln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ln>
                  <a:noFill/>
                </a:ln>
                <a:solidFill>
                  <a:srgbClr val="000000"/>
                </a:solidFill>
                <a:hlinkClick r:id="rId4"/>
              </a:rPr>
              <a:t>Safari</a:t>
            </a:r>
            <a:endParaRPr lang="en-US" dirty="0" smtClean="0">
              <a:ln>
                <a:noFill/>
              </a:ln>
              <a:solidFill>
                <a:srgbClr val="000000"/>
              </a:solidFill>
            </a:endParaRPr>
          </a:p>
          <a:p>
            <a:r>
              <a:rPr lang="en-US" dirty="0" smtClean="0">
                <a:ln>
                  <a:noFill/>
                </a:ln>
                <a:solidFill>
                  <a:srgbClr val="000000"/>
                </a:solidFill>
                <a:hlinkClick r:id="rId5"/>
              </a:rPr>
              <a:t>Reactor pattern</a:t>
            </a:r>
            <a:endParaRPr lang="en-US" dirty="0" smtClean="0">
              <a:ln>
                <a:noFill/>
              </a:ln>
              <a:solidFill>
                <a:srgbClr val="000000"/>
              </a:solidFill>
            </a:endParaRPr>
          </a:p>
          <a:p>
            <a:r>
              <a:rPr lang="en-US" dirty="0" smtClean="0">
                <a:ln>
                  <a:noFill/>
                </a:ln>
                <a:solidFill>
                  <a:srgbClr val="000000"/>
                </a:solidFill>
                <a:hlinkClick r:id="rId6"/>
              </a:rPr>
              <a:t>Doug Lea on NIO</a:t>
            </a:r>
            <a:endParaRPr lang="en-US" dirty="0" smtClean="0">
              <a:ln>
                <a:noFill/>
              </a:ln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  <a:hlinkClick r:id="rId7"/>
              </a:rPr>
              <a:t>HTTP/2 on GitHub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78372"/>
            <a:ext cx="11425269" cy="5347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3875">
            <a:off x="6772448" y="2348699"/>
            <a:ext cx="4953760" cy="327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005">
            <a:off x="371723" y="3265667"/>
            <a:ext cx="4166616" cy="3087624"/>
          </a:xfrm>
          <a:prstGeom prst="rect">
            <a:avLst/>
          </a:prstGeom>
        </p:spPr>
      </p:pic>
      <p:pic>
        <p:nvPicPr>
          <p:cNvPr id="7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66" y="1606974"/>
            <a:ext cx="3301239" cy="27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0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Thank you!</a:t>
            </a:r>
            <a:endParaRPr lang="en-US" dirty="0"/>
          </a:p>
        </p:txBody>
      </p:sp>
      <p:pic>
        <p:nvPicPr>
          <p:cNvPr id="3" name="Picture 8" descr="http://s3.amazonaws.com/rapgenius/cm-29490-050938f1f39e7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18" y="1690688"/>
            <a:ext cx="6244767" cy="472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51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26" y="0"/>
            <a:ext cx="6259313" cy="18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26" y="0"/>
            <a:ext cx="6259313" cy="1869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71" y="2188007"/>
            <a:ext cx="5376597" cy="18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3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26" y="0"/>
            <a:ext cx="6259313" cy="1869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71" y="2188007"/>
            <a:ext cx="5376597" cy="18638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3" y="4389108"/>
            <a:ext cx="7968885" cy="18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3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4" y="1032329"/>
            <a:ext cx="11731172" cy="4898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778" y="4771568"/>
            <a:ext cx="109624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We serve binaries for a living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3626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1" y="431421"/>
            <a:ext cx="8055429" cy="6049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18770" y="489854"/>
            <a:ext cx="8154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Concurrent downloads</a:t>
            </a:r>
            <a:endParaRPr lang="en-US" sz="60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9643" y="5468254"/>
            <a:ext cx="7407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Y U NO support them?!</a:t>
            </a:r>
            <a:endParaRPr lang="en-US" sz="60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04620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Requirements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50981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 parallel file Downloads</a:t>
            </a:r>
            <a:endParaRPr lang="en-US" sz="4800" dirty="0">
              <a:ln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 Parallel file parts</a:t>
            </a:r>
            <a:endParaRPr lang="en-US" sz="4800" dirty="0">
              <a:ln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 interrupt/pause/resume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 Progress events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 Checksums caching</a:t>
            </a:r>
            <a:endParaRPr lang="en-US" sz="4800" dirty="0">
              <a:ln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56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5637245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First Association for “concurrent downloader”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9" y="580573"/>
            <a:ext cx="3539928" cy="4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3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32000"/>
            <a:ext cx="1167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9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this:</a:t>
            </a:r>
            <a:endParaRPr lang="en-US" dirty="0"/>
          </a:p>
        </p:txBody>
      </p:sp>
      <p:pic>
        <p:nvPicPr>
          <p:cNvPr id="4" name="Picture 3" descr="boromi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39" y="2654829"/>
            <a:ext cx="9562659" cy="40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Lucky day: Download manager written in Java!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29" y="1849827"/>
            <a:ext cx="6085480" cy="4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6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romi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67"/>
            <a:ext cx="12191999" cy="513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3007" y="979711"/>
            <a:ext cx="73157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One does not simply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1177" y="4778826"/>
            <a:ext cx="393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Embed </a:t>
            </a:r>
            <a:r>
              <a:rPr lang="en-US" sz="66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jdm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3668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274639"/>
            <a:ext cx="11446933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19050">
                  <a:noFill/>
                </a:ln>
                <a:solidFill>
                  <a:srgbClr val="FFFFFF"/>
                </a:solidFill>
                <a:latin typeface="DS Eraser Cyr"/>
                <a:cs typeface="DS Eraser Cyr"/>
              </a:rPr>
              <a:t>Let’s look if we can use it!</a:t>
            </a:r>
            <a:endParaRPr lang="en-US" dirty="0">
              <a:ln w="19050">
                <a:noFill/>
              </a:ln>
              <a:solidFill>
                <a:srgbClr val="FFFFFF"/>
              </a:solidFill>
              <a:latin typeface="DS Eraser Cyr"/>
              <a:cs typeface="DS Eraser Cy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 smtClean="0">
                <a:ln>
                  <a:noFill/>
                </a:ln>
                <a:solidFill>
                  <a:srgbClr val="FFFFFF"/>
                </a:solidFill>
                <a:latin typeface="DS Eraser Cyr"/>
                <a:cs typeface="DS Eraser Cyr"/>
              </a:rPr>
              <a:t>No traceable license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 smtClean="0">
                <a:ln>
                  <a:noFill/>
                </a:ln>
                <a:solidFill>
                  <a:srgbClr val="FFFFFF"/>
                </a:solidFill>
                <a:latin typeface="DS Eraser Cyr"/>
                <a:cs typeface="DS Eraser Cyr"/>
              </a:rPr>
              <a:t>No website or docs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 smtClean="0">
                <a:ln>
                  <a:noFill/>
                </a:ln>
                <a:solidFill>
                  <a:srgbClr val="FFFFFF"/>
                </a:solidFill>
                <a:latin typeface="DS Eraser Cyr"/>
                <a:cs typeface="DS Eraser Cyr"/>
              </a:rPr>
              <a:t>No traceable sources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 smtClean="0">
                <a:ln>
                  <a:noFill/>
                </a:ln>
                <a:solidFill>
                  <a:srgbClr val="FFFFFF"/>
                </a:solidFill>
                <a:latin typeface="DS Eraser Cyr"/>
                <a:cs typeface="DS Eraser Cyr"/>
              </a:rPr>
              <a:t>It’s an app, not a lib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90" y="2902857"/>
            <a:ext cx="5867881" cy="35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4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ean-baptiste_emanuel_zor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12192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09973" y="979712"/>
            <a:ext cx="1241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If you want concurrent downloader</a:t>
            </a:r>
            <a:endParaRPr lang="en-US" sz="60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6809" y="5014683"/>
            <a:ext cx="5918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Write it yourself</a:t>
            </a:r>
            <a:endParaRPr lang="en-US" sz="60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02585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19" y="0"/>
            <a:ext cx="89697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9625" y="344711"/>
            <a:ext cx="72309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Why won’t you </a:t>
            </a:r>
            <a:r>
              <a:rPr lang="en-US" sz="66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Just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4609" y="5577111"/>
            <a:ext cx="74810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use </a:t>
            </a:r>
            <a:r>
              <a:rPr lang="en-US" sz="66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URLConnection</a:t>
            </a:r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? 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5951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Java.net.urlconnection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5098142"/>
          </a:xfrm>
        </p:spPr>
        <p:txBody>
          <a:bodyPr>
            <a:normAutofit/>
          </a:bodyPr>
          <a:lstStyle/>
          <a:p>
            <a:pPr marL="914400" indent="-914400">
              <a:lnSpc>
                <a:spcPct val="110000"/>
              </a:lnSpc>
              <a:buFont typeface="+mj-lt"/>
              <a:buAutoNum type="arabicPeriod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Memory wasteful (buffering)</a:t>
            </a:r>
          </a:p>
          <a:p>
            <a:pPr marL="914400" indent="-914400">
              <a:lnSpc>
                <a:spcPct val="110000"/>
              </a:lnSpc>
              <a:buFont typeface="+mj-lt"/>
              <a:buAutoNum type="arabicPeriod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Minimal API</a:t>
            </a:r>
          </a:p>
          <a:p>
            <a:pPr marL="914400" indent="-914400">
              <a:lnSpc>
                <a:spcPct val="110000"/>
              </a:lnSpc>
              <a:buFont typeface="+mj-lt"/>
              <a:buAutoNum type="arabicPeriod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Blocking streams</a:t>
            </a:r>
            <a:endParaRPr lang="en-US" sz="480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990" y="2902857"/>
            <a:ext cx="5867881" cy="35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0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n w="19050"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What we’re looking for</a:t>
            </a:r>
            <a:endParaRPr lang="en-GB" dirty="0">
              <a:ln w="19050"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2322285"/>
          </a:xfrm>
        </p:spPr>
        <p:txBody>
          <a:bodyPr>
            <a:normAutofit/>
          </a:bodyPr>
          <a:lstStyle/>
          <a:p>
            <a:pPr marL="914400" indent="-914400">
              <a:lnSpc>
                <a:spcPct val="110000"/>
              </a:lnSpc>
              <a:buFont typeface="+mj-lt"/>
              <a:buAutoNum type="arabicPeriod"/>
            </a:pP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Async</a:t>
            </a:r>
            <a:r>
              <a:rPr lang="en-US" sz="480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/</a:t>
            </a: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non-blocking</a:t>
            </a:r>
          </a:p>
          <a:p>
            <a:pPr marL="914400" indent="-914400">
              <a:lnSpc>
                <a:spcPct val="110000"/>
              </a:lnSpc>
              <a:buFont typeface="+mj-lt"/>
              <a:buAutoNum type="arabicPeriod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Event callbacks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480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n w="19050"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What is IT going to take</a:t>
            </a:r>
            <a:endParaRPr lang="en-GB" dirty="0">
              <a:ln w="19050"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2322285"/>
          </a:xfrm>
        </p:spPr>
        <p:txBody>
          <a:bodyPr>
            <a:normAutofit/>
          </a:bodyPr>
          <a:lstStyle/>
          <a:p>
            <a:pPr marL="914400" indent="-914400">
              <a:lnSpc>
                <a:spcPct val="110000"/>
              </a:lnSpc>
              <a:buFont typeface="+mj-lt"/>
              <a:buAutoNum type="arabicPeriod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Reactor</a:t>
            </a:r>
          </a:p>
          <a:p>
            <a:pPr marL="914400" indent="-914400">
              <a:lnSpc>
                <a:spcPct val="110000"/>
              </a:lnSpc>
              <a:buFont typeface="+mj-lt"/>
              <a:buAutoNum type="arabicPeriod"/>
            </a:pP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nio</a:t>
            </a:r>
            <a:endParaRPr lang="en-US" sz="480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the reactor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286" y="1616528"/>
            <a:ext cx="4517572" cy="496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this:</a:t>
            </a:r>
            <a:endParaRPr lang="en-US" dirty="0"/>
          </a:p>
        </p:txBody>
      </p:sp>
      <p:pic>
        <p:nvPicPr>
          <p:cNvPr id="5" name="Picture 4" descr="PicardWT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27" y="1728674"/>
            <a:ext cx="61722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61975" y="127000"/>
            <a:ext cx="11630025" cy="6567488"/>
          </a:xfrm>
        </p:spPr>
        <p:txBody>
          <a:bodyPr>
            <a:normAutofit/>
          </a:bodyPr>
          <a:lstStyle/>
          <a:p>
            <a:pPr marL="454025" indent="-454025">
              <a:lnSpc>
                <a:spcPct val="15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pattern for lightweight concurrency</a:t>
            </a:r>
          </a:p>
          <a:p>
            <a:pPr marL="454025" indent="-454025">
              <a:lnSpc>
                <a:spcPct val="15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Event driven</a:t>
            </a:r>
          </a:p>
          <a:p>
            <a:pPr marL="454025" indent="-454025">
              <a:lnSpc>
                <a:spcPct val="15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Threads reuse</a:t>
            </a:r>
          </a:p>
          <a:p>
            <a:pPr marL="454025" indent="-454025">
              <a:lnSpc>
                <a:spcPct val="15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Uses non-blocking Io</a:t>
            </a:r>
          </a:p>
        </p:txBody>
      </p:sp>
    </p:spTree>
    <p:extLst>
      <p:ext uri="{BB962C8B-B14F-4D97-AF65-F5344CB8AC3E}">
        <p14:creationId xmlns:p14="http://schemas.microsoft.com/office/powerpoint/2010/main" val="374756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pattern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67" y="1395512"/>
            <a:ext cx="7402163" cy="5007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294" y="6259291"/>
            <a:ext cx="7785849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www.dre.vanderbilt.edu</a:t>
            </a:r>
            <a:r>
              <a:rPr lang="en-US" dirty="0"/>
              <a:t>/~</a:t>
            </a:r>
            <a:r>
              <a:rPr lang="en-US" dirty="0" err="1"/>
              <a:t>schmidt</a:t>
            </a:r>
            <a:r>
              <a:rPr lang="en-US" dirty="0"/>
              <a:t>/PDF/reactor-</a:t>
            </a:r>
            <a:r>
              <a:rPr lang="en-US" dirty="0" err="1"/>
              <a:t>siemens.pdf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Guess the author by the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824"/>
            <a:ext cx="12192000" cy="50063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2687" y="6418850"/>
            <a:ext cx="5938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gee.cs.oswego.edu</a:t>
            </a:r>
            <a:r>
              <a:rPr lang="en-US" sz="2400" dirty="0"/>
              <a:t>/dl/</a:t>
            </a:r>
            <a:r>
              <a:rPr lang="en-US" sz="2400" dirty="0" err="1"/>
              <a:t>cpjslides</a:t>
            </a:r>
            <a:r>
              <a:rPr lang="en-US" sz="2400" dirty="0"/>
              <a:t>/</a:t>
            </a:r>
            <a:r>
              <a:rPr lang="en-US" sz="2400" dirty="0" err="1"/>
              <a:t>nio.pdf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0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58" y="362858"/>
            <a:ext cx="4838700" cy="60960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89429" y="1179286"/>
            <a:ext cx="5225142" cy="2231571"/>
          </a:xfrm>
          <a:prstGeom prst="wedgeRoundRectCallout">
            <a:avLst>
              <a:gd name="adj1" fmla="val 102898"/>
              <a:gd name="adj2" fmla="val -18801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mic Sans MS"/>
                <a:cs typeface="Comic Sans MS"/>
              </a:rPr>
              <a:t>In Java, Reactor means NIO</a:t>
            </a:r>
            <a:endParaRPr lang="en-US" sz="4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0604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Selector as a multiplexer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8" y="1733273"/>
            <a:ext cx="10865206" cy="42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version - Registering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3040" cy="4351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SocketChannel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channel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= </a:t>
            </a: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SocketChannel.open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socketChannel.connect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new</a:t>
            </a:r>
          </a:p>
          <a:p>
            <a:pPr marL="0" indent="0">
              <a:buNone/>
            </a:pP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800" dirty="0" err="1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InetSocketAddress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("http:/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/</a:t>
            </a:r>
            <a:r>
              <a:rPr lang="en-US" sz="2800" dirty="0" err="1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remote.com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", 80))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...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Selector 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selector = </a:t>
            </a: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Selector.open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()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;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channel.configureBlocking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(false)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;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SelectionKey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800" b="1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k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= </a:t>
            </a:r>
            <a:r>
              <a:rPr lang="en-US" sz="2800" b="1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channel.register</a:t>
            </a:r>
            <a:r>
              <a:rPr lang="en-US" sz="2800" b="1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(selector, </a:t>
            </a:r>
            <a:r>
              <a:rPr lang="en-US" sz="2800" b="1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SelectionKey.OP_READ</a:t>
            </a:r>
            <a:r>
              <a:rPr lang="en-US" sz="2800" b="1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k</a:t>
            </a:r>
            <a:r>
              <a:rPr lang="en-US" sz="2800" b="1" dirty="0" err="1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.attach</a:t>
            </a:r>
            <a:r>
              <a:rPr lang="en-US" sz="2800" b="1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(handler)</a:t>
            </a:r>
            <a:r>
              <a:rPr lang="en-US" sz="2800" b="1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2800" b="1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28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version - Dispatcher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3040" cy="4351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while (!</a:t>
            </a: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Thread.interrupted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()) 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{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457189" lvl="1" indent="0">
              <a:buNone/>
            </a:pPr>
            <a:r>
              <a:rPr lang="en-US" sz="2800" b="1" dirty="0" err="1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selector.select</a:t>
            </a:r>
            <a:r>
              <a:rPr lang="en-US" sz="2800" b="1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()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;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457189" lvl="1" indent="0">
              <a:buNone/>
            </a:pP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Set selected = </a:t>
            </a: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selector.selectedKeys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()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;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457189" lvl="1" indent="0">
              <a:buNone/>
            </a:pP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Iterator it = </a:t>
            </a: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selected.iterator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()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;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457189" lvl="1" indent="0">
              <a:buNone/>
            </a:pP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while (</a:t>
            </a: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it.hasNext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()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)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457189" lvl="1" indent="0">
              <a:buNone/>
            </a:pP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2800" b="1" dirty="0" err="1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SelectionKey</a:t>
            </a:r>
            <a:r>
              <a:rPr lang="en-US" sz="2800" b="1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k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= (</a:t>
            </a: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SelectionKey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)(</a:t>
            </a:r>
            <a:r>
              <a:rPr lang="en-US" sz="2800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it.next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pPr marL="457189" lvl="1" indent="0">
              <a:buNone/>
            </a:pP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2800" b="1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2800" b="1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Runnable)</a:t>
            </a:r>
            <a:r>
              <a:rPr lang="en-US" sz="2800" b="1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2800" b="1" dirty="0" err="1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k.attachment</a:t>
            </a:r>
            <a:r>
              <a:rPr lang="en-US" sz="2800" b="1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()</a:t>
            </a:r>
            <a:r>
              <a:rPr lang="en-US" sz="2800" b="1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).run();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457189" lvl="1" indent="0">
              <a:buNone/>
            </a:pP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2800" dirty="0" err="1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selected.clear</a:t>
            </a: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()</a:t>
            </a:r>
            <a:r>
              <a:rPr lang="en-US" sz="2800" dirty="0" smtClean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;</a:t>
            </a:r>
            <a:endParaRPr lang="en-US" sz="2800" dirty="0">
              <a:ln>
                <a:noFill/>
              </a:ln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800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15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Handling reactor events is complex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918299"/>
            <a:ext cx="11629571" cy="41946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>
                <a:solidFill>
                  <a:schemeClr val="bg1"/>
                </a:solidFill>
                <a:latin typeface="DS Eraser Cyr" panose="04000500000000000000" pitchFamily="82" charset="0"/>
              </a:rPr>
              <a:t>Need to maintain state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>
                <a:solidFill>
                  <a:schemeClr val="bg1"/>
                </a:solidFill>
                <a:latin typeface="DS Eraser Cyr" panose="04000500000000000000" pitchFamily="82" charset="0"/>
              </a:rPr>
              <a:t>Buffering – assembling chunks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>
                <a:solidFill>
                  <a:schemeClr val="bg1"/>
                </a:solidFill>
                <a:latin typeface="DS Eraser Cyr" panose="04000500000000000000" pitchFamily="82" charset="0"/>
              </a:rPr>
              <a:t>Coordinating </a:t>
            </a:r>
            <a:r>
              <a:rPr lang="en-US" sz="4800" dirty="0" err="1">
                <a:solidFill>
                  <a:schemeClr val="bg1"/>
                </a:solidFill>
                <a:latin typeface="DS Eraser Cyr" panose="04000500000000000000" pitchFamily="82" charset="0"/>
              </a:rPr>
              <a:t>async</a:t>
            </a:r>
            <a:r>
              <a:rPr lang="en-US" sz="4800" dirty="0">
                <a:solidFill>
                  <a:schemeClr val="bg1"/>
                </a:solidFill>
                <a:latin typeface="DS Eraser Cyr" panose="04000500000000000000" pitchFamily="82" charset="0"/>
              </a:rPr>
              <a:t> events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endParaRPr lang="en-US" sz="4800" dirty="0">
              <a:solidFill>
                <a:schemeClr val="bg1"/>
              </a:solidFill>
              <a:latin typeface="DS Eraser Cyr" panose="04000500000000000000" pitchFamily="82" charset="0"/>
            </a:endParaRP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endParaRPr lang="en-US" sz="4800" dirty="0">
              <a:ln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9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846288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7059" y="36280"/>
            <a:ext cx="6283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HTTP NIO </a:t>
            </a:r>
            <a:r>
              <a:rPr lang="en-US" sz="54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Framworks</a:t>
            </a:r>
            <a:endParaRPr lang="en-US" sz="54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2001" y="5939970"/>
            <a:ext cx="6033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do the heavy lifting</a:t>
            </a:r>
            <a:endParaRPr lang="en-US" sz="54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41605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Nio</a:t>
            </a:r>
            <a:r>
              <a:rPr lang="en-US" dirty="0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 libraries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509814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Most of them are servers</a:t>
            </a:r>
          </a:p>
          <a:p>
            <a:pPr lvl="1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4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Netty</a:t>
            </a:r>
            <a:r>
              <a:rPr lang="en-US" sz="44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, grizzly, etc.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Apache Mina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Apache HTTP components </a:t>
            </a: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asyncclient</a:t>
            </a: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Ning</a:t>
            </a: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http client</a:t>
            </a:r>
            <a:endParaRPr lang="en-US" sz="480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0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this: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16" y="1687286"/>
            <a:ext cx="7901755" cy="47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Nio</a:t>
            </a:r>
            <a:r>
              <a:rPr lang="en-US" dirty="0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 libraries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509814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strike="sngStrike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Most of them are servers</a:t>
            </a:r>
          </a:p>
          <a:p>
            <a:pPr lvl="1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400" strike="sngStrike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Netty</a:t>
            </a:r>
            <a:r>
              <a:rPr lang="en-US" sz="4400" strike="sngStrike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, grizzly, etc.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Apache Mina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Apache HTTP components </a:t>
            </a: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asyncclient</a:t>
            </a: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Ning</a:t>
            </a: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http client</a:t>
            </a:r>
            <a:endParaRPr lang="en-US" sz="480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0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2050142"/>
            <a:ext cx="11629571" cy="46445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Client and server </a:t>
            </a: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nio</a:t>
            </a: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library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Evolved from </a:t>
            </a: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netty</a:t>
            </a:r>
            <a:endParaRPr lang="en-US" sz="4800" dirty="0" smtClean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Latest release October 2012 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endParaRPr lang="en-US" sz="480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  <p:pic>
        <p:nvPicPr>
          <p:cNvPr id="7" name="Picture 6" descr="mi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71" y="72572"/>
            <a:ext cx="3429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850900"/>
            <a:ext cx="11988800" cy="515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90" y="2902857"/>
            <a:ext cx="5867881" cy="35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7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Nio</a:t>
            </a:r>
            <a:r>
              <a:rPr lang="en-US" dirty="0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 libraries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509814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strike="sngStrike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Most of them are servers</a:t>
            </a:r>
          </a:p>
          <a:p>
            <a:pPr lvl="1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400" strike="sngStrike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Netty</a:t>
            </a:r>
            <a:r>
              <a:rPr lang="en-US" sz="4400" strike="sngStrike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, grizzly, </a:t>
            </a:r>
            <a:r>
              <a:rPr lang="en-US" sz="4400" strike="sngStrike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etc</a:t>
            </a:r>
            <a:endParaRPr lang="en-US" sz="4400" strike="sngStrike" dirty="0" smtClean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strike="sngStrike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Apache Mina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Apache HTTP components </a:t>
            </a: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asyncclient</a:t>
            </a: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Ning</a:t>
            </a: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http client</a:t>
            </a:r>
            <a:endParaRPr lang="en-US" sz="480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03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1263183"/>
            <a:ext cx="8532586" cy="444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Ning’s</a:t>
            </a:r>
            <a:r>
              <a:rPr lang="en-US" dirty="0" smtClean="0"/>
              <a:t> </a:t>
            </a:r>
            <a:r>
              <a:rPr lang="en-US" dirty="0" err="1" smtClean="0"/>
              <a:t>async</a:t>
            </a:r>
            <a:r>
              <a:rPr lang="en-US" dirty="0" smtClean="0"/>
              <a:t> http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2" y="2191656"/>
            <a:ext cx="11297207" cy="3269343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070429" y="3429001"/>
            <a:ext cx="1560286" cy="30842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80" y="686691"/>
            <a:ext cx="11608662" cy="55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2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98500"/>
            <a:ext cx="118745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it is!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017218"/>
            <a:ext cx="10337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74317"/>
            <a:ext cx="12192000" cy="6109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rgbClr val="000080"/>
                </a:solidFill>
                <a:latin typeface="MetaBold" charset="0"/>
              </a:rPr>
              <a:t>try 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(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AsyncHttpClient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asyncHttpClient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= </a:t>
            </a:r>
            <a:r>
              <a:rPr lang="en-US" sz="2300" b="1" dirty="0">
                <a:solidFill>
                  <a:srgbClr val="000080"/>
                </a:solidFill>
                <a:latin typeface="MetaBold" charset="0"/>
              </a:rPr>
              <a:t>new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AsyncHttpClient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()) {</a:t>
            </a:r>
            <a:br>
              <a:rPr lang="en-US" sz="2300" b="1" dirty="0">
                <a:solidFill>
                  <a:srgbClr val="000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  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ListenableFuture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&lt;Response&gt; future =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asyncHttpClient.prepareGet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(</a:t>
            </a:r>
            <a:br>
              <a:rPr lang="en-US" sz="2300" b="1" dirty="0">
                <a:solidFill>
                  <a:srgbClr val="000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           </a:t>
            </a:r>
            <a:r>
              <a:rPr lang="en-US" sz="2300" b="1" dirty="0">
                <a:solidFill>
                  <a:srgbClr val="008000"/>
                </a:solidFill>
                <a:latin typeface="MetaBold" charset="0"/>
              </a:rPr>
              <a:t>"http://</a:t>
            </a:r>
            <a:r>
              <a:rPr lang="en-US" sz="2300" b="1" dirty="0" err="1">
                <a:solidFill>
                  <a:srgbClr val="008000"/>
                </a:solidFill>
                <a:latin typeface="MetaBold" charset="0"/>
              </a:rPr>
              <a:t>oss.jfrog.org</a:t>
            </a:r>
            <a:r>
              <a:rPr lang="en-US" sz="2300" b="1" dirty="0">
                <a:solidFill>
                  <a:srgbClr val="008000"/>
                </a:solidFill>
                <a:latin typeface="MetaBold" charset="0"/>
              </a:rPr>
              <a:t>/</a:t>
            </a:r>
            <a:r>
              <a:rPr lang="en-US" sz="2300" b="1" dirty="0" err="1">
                <a:solidFill>
                  <a:srgbClr val="008000"/>
                </a:solidFill>
                <a:latin typeface="MetaBold" charset="0"/>
              </a:rPr>
              <a:t>api</a:t>
            </a:r>
            <a:r>
              <a:rPr lang="en-US" sz="2300" b="1" dirty="0">
                <a:solidFill>
                  <a:srgbClr val="008000"/>
                </a:solidFill>
                <a:latin typeface="MetaBold" charset="0"/>
              </a:rPr>
              <a:t>/system/ping"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).execute(</a:t>
            </a:r>
            <a:br>
              <a:rPr lang="en-US" sz="2300" b="1" dirty="0">
                <a:solidFill>
                  <a:srgbClr val="000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           </a:t>
            </a:r>
            <a:r>
              <a:rPr lang="en-US" sz="2300" b="1" dirty="0">
                <a:solidFill>
                  <a:srgbClr val="000080"/>
                </a:solidFill>
                <a:latin typeface="MetaBold" charset="0"/>
              </a:rPr>
              <a:t>new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AsyncCompletionHandler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&lt;Response&gt;() {</a:t>
            </a:r>
            <a:br>
              <a:rPr lang="en-US" sz="2300" b="1" dirty="0">
                <a:solidFill>
                  <a:srgbClr val="000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               </a:t>
            </a:r>
            <a:r>
              <a:rPr lang="en-US" sz="2300" b="1" dirty="0">
                <a:solidFill>
                  <a:srgbClr val="808000"/>
                </a:solidFill>
                <a:latin typeface="MetaBold" charset="0"/>
              </a:rPr>
              <a:t>@Override</a:t>
            </a:r>
            <a:br>
              <a:rPr lang="en-US" sz="2300" b="1" dirty="0">
                <a:solidFill>
                  <a:srgbClr val="808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808000"/>
                </a:solidFill>
                <a:latin typeface="MetaBold" charset="0"/>
              </a:rPr>
              <a:t>                </a:t>
            </a:r>
            <a:r>
              <a:rPr lang="en-US" sz="2300" b="1" dirty="0">
                <a:solidFill>
                  <a:srgbClr val="000080"/>
                </a:solidFill>
                <a:latin typeface="MetaBold" charset="0"/>
              </a:rPr>
              <a:t>public 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Response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onCompleted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(Response response) {</a:t>
            </a:r>
            <a:br>
              <a:rPr lang="en-US" sz="2300" b="1" dirty="0">
                <a:solidFill>
                  <a:srgbClr val="000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                  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System.</a:t>
            </a:r>
            <a:r>
              <a:rPr lang="en-US" sz="2300" b="1" dirty="0" err="1">
                <a:solidFill>
                  <a:srgbClr val="660E7A"/>
                </a:solidFill>
                <a:latin typeface="MetaBold" charset="0"/>
              </a:rPr>
              <a:t>out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.println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(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response.getResponseBody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())</a:t>
            </a:r>
            <a:r>
              <a:rPr lang="en-US" sz="2300" b="1" dirty="0">
                <a:solidFill>
                  <a:srgbClr val="CC7832"/>
                </a:solidFill>
                <a:latin typeface="MetaBold" charset="0"/>
              </a:rPr>
              <a:t>;</a:t>
            </a:r>
            <a:br>
              <a:rPr lang="en-US" sz="2300" b="1" dirty="0">
                <a:solidFill>
                  <a:srgbClr val="CC7832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CC7832"/>
                </a:solidFill>
                <a:latin typeface="MetaBold" charset="0"/>
              </a:rPr>
              <a:t>                    </a:t>
            </a:r>
            <a:r>
              <a:rPr lang="en-US" sz="2300" b="1" dirty="0">
                <a:solidFill>
                  <a:srgbClr val="000080"/>
                </a:solidFill>
                <a:latin typeface="MetaBold" charset="0"/>
              </a:rPr>
              <a:t>return 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response</a:t>
            </a:r>
            <a:r>
              <a:rPr lang="en-US" sz="2300" b="1" dirty="0">
                <a:solidFill>
                  <a:srgbClr val="CC7832"/>
                </a:solidFill>
                <a:latin typeface="MetaBold" charset="0"/>
              </a:rPr>
              <a:t>;</a:t>
            </a:r>
            <a:br>
              <a:rPr lang="en-US" sz="2300" b="1" dirty="0">
                <a:solidFill>
                  <a:srgbClr val="CC7832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CC7832"/>
                </a:solidFill>
                <a:latin typeface="MetaBold" charset="0"/>
              </a:rPr>
              <a:t>                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}</a:t>
            </a:r>
            <a:br>
              <a:rPr lang="en-US" sz="2300" b="1" dirty="0">
                <a:solidFill>
                  <a:srgbClr val="000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/>
            </a:r>
            <a:br>
              <a:rPr lang="en-US" sz="2300" b="1" dirty="0">
                <a:solidFill>
                  <a:srgbClr val="000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               </a:t>
            </a:r>
            <a:r>
              <a:rPr lang="en-US" sz="2300" b="1" dirty="0">
                <a:solidFill>
                  <a:srgbClr val="808000"/>
                </a:solidFill>
                <a:latin typeface="MetaBold" charset="0"/>
              </a:rPr>
              <a:t>@Override</a:t>
            </a:r>
            <a:br>
              <a:rPr lang="en-US" sz="2300" b="1" dirty="0">
                <a:solidFill>
                  <a:srgbClr val="808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808000"/>
                </a:solidFill>
                <a:latin typeface="MetaBold" charset="0"/>
              </a:rPr>
              <a:t>                </a:t>
            </a:r>
            <a:r>
              <a:rPr lang="en-US" sz="2300" b="1" dirty="0">
                <a:solidFill>
                  <a:srgbClr val="000080"/>
                </a:solidFill>
                <a:latin typeface="MetaBold" charset="0"/>
              </a:rPr>
              <a:t>public void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onThrowable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(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Throwable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t) {</a:t>
            </a:r>
            <a:br>
              <a:rPr lang="en-US" sz="2300" b="1" dirty="0">
                <a:solidFill>
                  <a:srgbClr val="000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                  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t.printStackTrace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()</a:t>
            </a:r>
            <a:r>
              <a:rPr lang="en-US" sz="2300" b="1" dirty="0">
                <a:solidFill>
                  <a:srgbClr val="CC7832"/>
                </a:solidFill>
                <a:latin typeface="MetaBold" charset="0"/>
              </a:rPr>
              <a:t>;</a:t>
            </a:r>
            <a:br>
              <a:rPr lang="en-US" sz="2300" b="1" dirty="0">
                <a:solidFill>
                  <a:srgbClr val="CC7832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CC7832"/>
                </a:solidFill>
                <a:latin typeface="MetaBold" charset="0"/>
              </a:rPr>
              <a:t>                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}</a:t>
            </a:r>
            <a:br>
              <a:rPr lang="en-US" sz="2300" b="1" dirty="0">
                <a:solidFill>
                  <a:srgbClr val="000000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            })</a:t>
            </a:r>
            <a:r>
              <a:rPr lang="en-US" sz="2300" b="1" dirty="0">
                <a:solidFill>
                  <a:srgbClr val="CC7832"/>
                </a:solidFill>
                <a:latin typeface="MetaBold" charset="0"/>
              </a:rPr>
              <a:t>;</a:t>
            </a:r>
            <a:br>
              <a:rPr lang="en-US" sz="2300" b="1" dirty="0">
                <a:solidFill>
                  <a:srgbClr val="CC7832"/>
                </a:solidFill>
                <a:latin typeface="MetaBold" charset="0"/>
              </a:rPr>
            </a:br>
            <a:r>
              <a:rPr lang="en-US" sz="2300" b="1" dirty="0">
                <a:solidFill>
                  <a:srgbClr val="CC7832"/>
                </a:solidFill>
                <a:latin typeface="MetaBold" charset="0"/>
              </a:rPr>
              <a:t>    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Response response = </a:t>
            </a:r>
            <a:r>
              <a:rPr lang="en-US" sz="2300" b="1" dirty="0" err="1">
                <a:solidFill>
                  <a:srgbClr val="000000"/>
                </a:solidFill>
                <a:latin typeface="MetaBold" charset="0"/>
              </a:rPr>
              <a:t>future.get</a:t>
            </a:r>
            <a:r>
              <a:rPr lang="en-US" sz="2300" b="1" dirty="0">
                <a:solidFill>
                  <a:srgbClr val="000000"/>
                </a:solidFill>
                <a:latin typeface="MetaBold" charset="0"/>
              </a:rPr>
              <a:t>()</a:t>
            </a:r>
            <a:r>
              <a:rPr lang="en-US" sz="2300" b="1" dirty="0">
                <a:solidFill>
                  <a:srgbClr val="CC7832"/>
                </a:solidFill>
                <a:latin typeface="MetaBold" charset="0"/>
              </a:rPr>
              <a:t>;</a:t>
            </a:r>
            <a:br>
              <a:rPr lang="en-US" sz="2300" b="1" dirty="0">
                <a:solidFill>
                  <a:srgbClr val="CC7832"/>
                </a:solidFill>
                <a:latin typeface="MetaBold" charset="0"/>
              </a:rPr>
            </a:br>
            <a:r>
              <a:rPr lang="en-US" sz="2300" b="1" dirty="0" smtClean="0">
                <a:solidFill>
                  <a:srgbClr val="000000"/>
                </a:solidFill>
                <a:latin typeface="MetaBold" charset="0"/>
              </a:rPr>
              <a:t>}</a:t>
            </a:r>
            <a:endParaRPr lang="en-US" sz="2300" b="1" dirty="0">
              <a:solidFill>
                <a:srgbClr val="000000"/>
              </a:solidFill>
              <a:latin typeface="Meta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57" y="2915556"/>
            <a:ext cx="4669971" cy="36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5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speaker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903884">
            <a:off x="5788578" y="1626745"/>
            <a:ext cx="2196395" cy="769423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4400" dirty="0">
                <a:solidFill>
                  <a:srgbClr val="19741A"/>
                </a:solidFill>
                <a:latin typeface="Dosis Regular"/>
                <a:cs typeface="Dosis Regular"/>
              </a:rPr>
              <a:t>@</a:t>
            </a:r>
            <a:r>
              <a:rPr lang="en-US" sz="44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GB" sz="44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  <p:sp>
        <p:nvSpPr>
          <p:cNvPr id="5" name="Rectangle 4"/>
          <p:cNvSpPr/>
          <p:nvPr/>
        </p:nvSpPr>
        <p:spPr>
          <a:xfrm rot="1896391">
            <a:off x="2558941" y="2310661"/>
            <a:ext cx="4458231" cy="769423"/>
          </a:xfrm>
          <a:prstGeom prst="rect">
            <a:avLst/>
          </a:prstGeom>
        </p:spPr>
        <p:txBody>
          <a:bodyPr wrap="none" lIns="91420" tIns="45711" rIns="91420" bIns="45711">
            <a:spAutoFit/>
          </a:bodyPr>
          <a:lstStyle/>
          <a:p>
            <a:r>
              <a:rPr lang="en-GB" sz="4400" dirty="0">
                <a:solidFill>
                  <a:srgbClr val="19741A"/>
                </a:solidFill>
                <a:latin typeface="Dosis Regular"/>
                <a:cs typeface="Dosis Regular"/>
              </a:rPr>
              <a:t>github.com/</a:t>
            </a:r>
            <a:r>
              <a:rPr lang="en-GB" sz="44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GB" sz="44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0318">
            <a:off x="7678153" y="2470806"/>
            <a:ext cx="3827539" cy="32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2963" y="2879348"/>
            <a:ext cx="3579824" cy="769439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GB" sz="4400" dirty="0">
                <a:solidFill>
                  <a:srgbClr val="19741A"/>
                </a:solidFill>
                <a:latin typeface="Dosis Regular"/>
                <a:cs typeface="Dosis Regular"/>
              </a:rPr>
              <a:t>linkd.in/</a:t>
            </a:r>
            <a:r>
              <a:rPr lang="en-GB" sz="44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GB" sz="44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9" y="3800585"/>
            <a:ext cx="5505791" cy="203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76256" y="5903641"/>
            <a:ext cx="94064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rgbClr val="19741A"/>
                </a:solidFill>
                <a:latin typeface="Dosis Regular"/>
                <a:cs typeface="Dosis Regular"/>
              </a:rPr>
              <a:t>stackoverflow.com</a:t>
            </a:r>
            <a:r>
              <a:rPr lang="en-US" sz="4400" dirty="0">
                <a:solidFill>
                  <a:srgbClr val="19741A"/>
                </a:solidFill>
                <a:latin typeface="Dosis Regular"/>
                <a:cs typeface="Dosis Regular"/>
              </a:rPr>
              <a:t>/users/402053/</a:t>
            </a:r>
            <a:r>
              <a:rPr lang="en-US" sz="44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US" sz="44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47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700"/>
            <a:ext cx="12192000" cy="325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HAC Concepts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50981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>
                <a:solidFill>
                  <a:srgbClr val="FFFFFF"/>
                </a:solidFill>
                <a:latin typeface="DS Eraser Cyr" panose="04000500000000000000" pitchFamily="82" charset="0"/>
              </a:rPr>
              <a:t>Request producer</a:t>
            </a: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>
                <a:solidFill>
                  <a:srgbClr val="FFFFFF"/>
                </a:solidFill>
                <a:latin typeface="DS Eraser Cyr" panose="04000500000000000000" pitchFamily="82" charset="0"/>
              </a:rPr>
              <a:t>Response </a:t>
            </a:r>
            <a:r>
              <a:rPr lang="en-US" sz="4800" dirty="0" smtClean="0">
                <a:solidFill>
                  <a:srgbClr val="FFFFFF"/>
                </a:solidFill>
                <a:latin typeface="DS Eraser Cyr" panose="04000500000000000000" pitchFamily="82" charset="0"/>
              </a:rPr>
              <a:t>consumer</a:t>
            </a:r>
            <a:endParaRPr lang="en-US" sz="4800" dirty="0"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51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334120"/>
              </p:ext>
            </p:extLst>
          </p:nvPr>
        </p:nvGraphicFramePr>
        <p:xfrm>
          <a:off x="173038" y="130175"/>
          <a:ext cx="12018962" cy="669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Document" r:id="rId3" imgW="9347200" imgH="5207000" progId="Word.Document.12">
                  <p:embed/>
                </p:oleObj>
              </mc:Choice>
              <mc:Fallback>
                <p:oleObj name="Document" r:id="rId3" imgW="9347200" imgH="5207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038" y="130175"/>
                        <a:ext cx="12018962" cy="669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2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lion surpris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15" y="64105"/>
            <a:ext cx="7819571" cy="6776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7547" y="206825"/>
            <a:ext cx="4756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Wait a second…</a:t>
            </a:r>
            <a:endParaRPr lang="en-US" sz="54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4137" y="5838373"/>
            <a:ext cx="7843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They are almost the same!</a:t>
            </a:r>
            <a:endParaRPr lang="en-US" sz="54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63571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n't decid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36" y="1698319"/>
            <a:ext cx="7449957" cy="502164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Choosing between </a:t>
            </a:r>
            <a:r>
              <a:rPr lang="en-US" dirty="0" err="1" smtClean="0"/>
              <a:t>ning</a:t>
            </a:r>
            <a:r>
              <a:rPr lang="en-US" dirty="0" smtClean="0"/>
              <a:t> and http </a:t>
            </a:r>
            <a:r>
              <a:rPr lang="en-US" dirty="0" err="1" smtClean="0"/>
              <a:t>asyncclient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9733" y="1050780"/>
            <a:ext cx="9956800" cy="143629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4300" dirty="0" smtClean="0">
                <a:latin typeface="Dosis Regular"/>
                <a:cs typeface="Dosis Regular"/>
              </a:rPr>
              <a:t>"</a:t>
            </a:r>
            <a:r>
              <a:rPr lang="en-US" sz="4300" dirty="0">
                <a:latin typeface="Dosis Regular"/>
                <a:cs typeface="Dosis Regular"/>
              </a:rPr>
              <a:t>All problems in computer science can be solved by another level of indirection"</a:t>
            </a:r>
          </a:p>
        </p:txBody>
      </p:sp>
      <p:sp>
        <p:nvSpPr>
          <p:cNvPr id="3" name="Rectangle 2"/>
          <p:cNvSpPr/>
          <p:nvPr/>
        </p:nvSpPr>
        <p:spPr>
          <a:xfrm>
            <a:off x="6869315" y="2792928"/>
            <a:ext cx="3708702" cy="784826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4300" dirty="0">
                <a:latin typeface="Dosis Regular"/>
                <a:cs typeface="Dosis Regular"/>
              </a:rPr>
              <a:t>David Wheeler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965" y="3860800"/>
            <a:ext cx="2167467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8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993" y="1337801"/>
            <a:ext cx="11984007" cy="400109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1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public interface </a:t>
            </a:r>
            <a:r>
              <a:rPr lang="en-US" sz="2100" b="1" dirty="0" err="1" smtClean="0">
                <a:latin typeface="Consolas"/>
                <a:cs typeface="Consolas"/>
              </a:rPr>
              <a:t>HttpProviderDownloadHandler</a:t>
            </a:r>
            <a:r>
              <a:rPr lang="en-US" sz="2100" dirty="0" smtClean="0">
                <a:latin typeface="Consolas"/>
                <a:cs typeface="Consolas"/>
              </a:rPr>
              <a:t> {</a:t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/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>    </a:t>
            </a:r>
            <a:r>
              <a:rPr lang="en-US" sz="21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void </a:t>
            </a:r>
            <a:r>
              <a:rPr lang="en-US" sz="2100" dirty="0" err="1" smtClean="0">
                <a:latin typeface="Consolas"/>
                <a:cs typeface="Consolas"/>
              </a:rPr>
              <a:t>onResponseReceived</a:t>
            </a:r>
            <a:r>
              <a:rPr lang="en-US" sz="2100" dirty="0" smtClean="0">
                <a:latin typeface="Consolas"/>
                <a:cs typeface="Consolas"/>
              </a:rPr>
              <a:t>(</a:t>
            </a:r>
            <a:r>
              <a:rPr lang="en-US" sz="2100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int</a:t>
            </a:r>
            <a:r>
              <a:rPr lang="en-US" sz="21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sz="2100" dirty="0" err="1" smtClean="0">
                <a:latin typeface="Consolas"/>
                <a:cs typeface="Consolas"/>
              </a:rPr>
              <a:t>statusCode</a:t>
            </a:r>
            <a:r>
              <a:rPr lang="en-US" sz="2100" dirty="0" smtClean="0">
                <a:latin typeface="Consolas"/>
                <a:cs typeface="Consolas"/>
              </a:rPr>
              <a:t>, Map&lt;String, List&lt;String&gt;&gt; headers);</a:t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/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>    </a:t>
            </a:r>
            <a:r>
              <a:rPr lang="en-US" sz="2100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boolean</a:t>
            </a:r>
            <a:r>
              <a:rPr lang="en-US" sz="21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sz="2100" dirty="0" err="1" smtClean="0">
                <a:latin typeface="Consolas"/>
                <a:cs typeface="Consolas"/>
              </a:rPr>
              <a:t>onBytesReceived</a:t>
            </a:r>
            <a:r>
              <a:rPr lang="en-US" sz="2100" dirty="0" smtClean="0">
                <a:latin typeface="Consolas"/>
                <a:cs typeface="Consolas"/>
              </a:rPr>
              <a:t>(</a:t>
            </a:r>
            <a:r>
              <a:rPr lang="en-US" sz="2100" dirty="0" err="1" smtClean="0">
                <a:latin typeface="Consolas"/>
                <a:cs typeface="Consolas"/>
              </a:rPr>
              <a:t>ByteBuffer</a:t>
            </a:r>
            <a:r>
              <a:rPr lang="en-US" sz="2100" dirty="0" smtClean="0">
                <a:latin typeface="Consolas"/>
                <a:cs typeface="Consolas"/>
              </a:rPr>
              <a:t> </a:t>
            </a:r>
            <a:r>
              <a:rPr lang="en-US" sz="2100" dirty="0" err="1" smtClean="0">
                <a:latin typeface="Consolas"/>
                <a:cs typeface="Consolas"/>
              </a:rPr>
              <a:t>buf</a:t>
            </a:r>
            <a:r>
              <a:rPr lang="en-US" sz="2100" dirty="0" smtClean="0">
                <a:latin typeface="Consolas"/>
                <a:cs typeface="Consolas"/>
              </a:rPr>
              <a:t>);</a:t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/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>    </a:t>
            </a:r>
            <a:r>
              <a:rPr lang="en-US" sz="21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void </a:t>
            </a:r>
            <a:r>
              <a:rPr lang="en-US" sz="2100" dirty="0" err="1" smtClean="0">
                <a:latin typeface="Consolas"/>
                <a:cs typeface="Consolas"/>
              </a:rPr>
              <a:t>onFailed</a:t>
            </a:r>
            <a:r>
              <a:rPr lang="en-US" sz="2100" dirty="0" smtClean="0">
                <a:latin typeface="Consolas"/>
                <a:cs typeface="Consolas"/>
              </a:rPr>
              <a:t>(</a:t>
            </a:r>
            <a:r>
              <a:rPr lang="en-US" sz="2100" dirty="0" err="1" smtClean="0">
                <a:latin typeface="Consolas"/>
                <a:cs typeface="Consolas"/>
              </a:rPr>
              <a:t>Throwable</a:t>
            </a:r>
            <a:r>
              <a:rPr lang="en-US" sz="2100" dirty="0" smtClean="0">
                <a:latin typeface="Consolas"/>
                <a:cs typeface="Consolas"/>
              </a:rPr>
              <a:t> error);</a:t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/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>    </a:t>
            </a:r>
            <a:r>
              <a:rPr lang="en-US" sz="21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void </a:t>
            </a:r>
            <a:r>
              <a:rPr lang="en-US" sz="2100" dirty="0" err="1" smtClean="0">
                <a:latin typeface="Consolas"/>
                <a:cs typeface="Consolas"/>
              </a:rPr>
              <a:t>onCanceled</a:t>
            </a:r>
            <a:r>
              <a:rPr lang="en-US" sz="2100" dirty="0" smtClean="0">
                <a:latin typeface="Consolas"/>
                <a:cs typeface="Consolas"/>
              </a:rPr>
              <a:t>();</a:t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/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>    </a:t>
            </a:r>
            <a:r>
              <a:rPr lang="en-US" sz="2100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void </a:t>
            </a:r>
            <a:r>
              <a:rPr lang="en-US" sz="2100" dirty="0" err="1" smtClean="0">
                <a:latin typeface="Consolas"/>
                <a:cs typeface="Consolas"/>
              </a:rPr>
              <a:t>onCompleted</a:t>
            </a:r>
            <a:r>
              <a:rPr lang="en-US" sz="2100" dirty="0" smtClean="0">
                <a:latin typeface="Consolas"/>
                <a:cs typeface="Consolas"/>
              </a:rPr>
              <a:t>();</a:t>
            </a:r>
            <a:br>
              <a:rPr lang="en-US" sz="2100" dirty="0" smtClean="0">
                <a:latin typeface="Consolas"/>
                <a:cs typeface="Consolas"/>
              </a:rPr>
            </a:br>
            <a:r>
              <a:rPr lang="en-US" sz="2100" dirty="0" smtClean="0">
                <a:latin typeface="Consolas"/>
                <a:cs typeface="Consolas"/>
              </a:rPr>
              <a:t>}</a:t>
            </a:r>
            <a:endParaRPr lang="en-US" sz="2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160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to head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277698"/>
              </p:ext>
            </p:extLst>
          </p:nvPr>
        </p:nvGraphicFramePr>
        <p:xfrm>
          <a:off x="0" y="1825625"/>
          <a:ext cx="12192000" cy="396240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683000"/>
                <a:gridCol w="3320143"/>
                <a:gridCol w="5188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Feature/Library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Ning</a:t>
                      </a:r>
                      <a:r>
                        <a:rPr lang="en-US" sz="2800" dirty="0" smtClean="0"/>
                        <a:t> client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Http </a:t>
                      </a:r>
                      <a:r>
                        <a:rPr lang="en-US" sz="2800" dirty="0" err="1" smtClean="0"/>
                        <a:t>Async</a:t>
                      </a:r>
                      <a:r>
                        <a:rPr lang="en-US" sz="2800" dirty="0" smtClean="0"/>
                        <a:t> Client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Maturity</a:t>
                      </a:r>
                      <a:endParaRPr lang="en-US" sz="2800" dirty="0">
                        <a:solidFill>
                          <a:schemeClr val="tx1"/>
                        </a:solidFill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Good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Very new (early</a:t>
                      </a:r>
                      <a:r>
                        <a:rPr lang="en-US" sz="2800" baseline="0" dirty="0" smtClean="0"/>
                        <a:t> 2014)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Download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cancelation</a:t>
                      </a:r>
                      <a:endParaRPr lang="en-US" sz="2800" dirty="0">
                        <a:solidFill>
                          <a:schemeClr val="tx1"/>
                        </a:solidFill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Easy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With bugs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Progress hooks</a:t>
                      </a:r>
                      <a:endParaRPr lang="en-US" sz="2800" dirty="0">
                        <a:solidFill>
                          <a:schemeClr val="tx1"/>
                        </a:solidFill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Events not granular enough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Just</a:t>
                      </a:r>
                      <a:r>
                        <a:rPr lang="en-US" sz="2800" baseline="0" dirty="0" smtClean="0"/>
                        <a:t> use </a:t>
                      </a:r>
                      <a:r>
                        <a:rPr lang="en-US" sz="2200" baseline="0" dirty="0" err="1" smtClean="0">
                          <a:latin typeface="Monaco"/>
                          <a:cs typeface="Monaco"/>
                        </a:rPr>
                        <a:t>onByteReceived</a:t>
                      </a:r>
                      <a:r>
                        <a:rPr lang="en-US" sz="2200" baseline="0" dirty="0" smtClean="0">
                          <a:latin typeface="Monaco"/>
                          <a:cs typeface="Monaco"/>
                        </a:rPr>
                        <a:t>()</a:t>
                      </a:r>
                      <a:endParaRPr lang="en-US" sz="2200" dirty="0"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Documentation</a:t>
                      </a:r>
                      <a:endParaRPr lang="en-US" sz="2800" dirty="0">
                        <a:solidFill>
                          <a:schemeClr val="tx1"/>
                        </a:solidFill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 bit sparse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Minimal</a:t>
                      </a:r>
                      <a:endParaRPr lang="en-US" sz="2800" dirty="0" smtClean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Server-side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counterpart</a:t>
                      </a:r>
                      <a:endParaRPr lang="en-US" sz="2800" dirty="0">
                        <a:solidFill>
                          <a:schemeClr val="tx1"/>
                        </a:solidFill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None,</a:t>
                      </a:r>
                      <a:r>
                        <a:rPr lang="en-US" sz="2800" baseline="0" dirty="0" smtClean="0"/>
                        <a:t> client only</a:t>
                      </a:r>
                      <a:endParaRPr lang="en-US" sz="2800" dirty="0">
                        <a:latin typeface="Dosis Regular"/>
                        <a:cs typeface="Dosis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org.apache.httpcomponents</a:t>
                      </a:r>
                      <a:r>
                        <a:rPr lang="en-US" sz="2800" dirty="0" smtClean="0"/>
                        <a:t/>
                      </a:r>
                      <a:br>
                        <a:rPr lang="en-US" sz="2800" dirty="0" smtClean="0"/>
                      </a:br>
                      <a:r>
                        <a:rPr lang="en-US" sz="2800" dirty="0" err="1" smtClean="0"/>
                        <a:t>httpcore-nio</a:t>
                      </a:r>
                      <a:endParaRPr lang="en-US" sz="28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4844143"/>
            <a:ext cx="12192000" cy="1034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307114"/>
            <a:ext cx="12192000" cy="1034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370942"/>
            <a:ext cx="12192000" cy="1034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70200"/>
            <a:ext cx="12192000" cy="1034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333172"/>
            <a:ext cx="12192000" cy="1034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7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511505"/>
              </p:ext>
            </p:extLst>
          </p:nvPr>
        </p:nvGraphicFramePr>
        <p:xfrm>
          <a:off x="838200" y="166233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69859" y="6422572"/>
            <a:ext cx="65582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blogs.atlassian.com</a:t>
            </a:r>
            <a:r>
              <a:rPr lang="en-US" dirty="0"/>
              <a:t>/2013/07/http-client-performance-</a:t>
            </a:r>
            <a:r>
              <a:rPr lang="en-US" dirty="0" err="1"/>
              <a:t>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712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Rfc2616: a universe of its own</a:t>
            </a:r>
            <a:endParaRPr lang="en-US" dirty="0"/>
          </a:p>
        </p:txBody>
      </p:sp>
      <p:pic>
        <p:nvPicPr>
          <p:cNvPr id="5" name="Picture 4" descr="univers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1" y="707572"/>
            <a:ext cx="10306838" cy="44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who?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700810"/>
            <a:ext cx="4554811" cy="468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4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4" y="641544"/>
            <a:ext cx="10486572" cy="55749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95857" y="5769429"/>
            <a:ext cx="762000" cy="344714"/>
          </a:xfrm>
          <a:prstGeom prst="rect">
            <a:avLst/>
          </a:prstGeom>
          <a:solidFill>
            <a:srgbClr val="FFFF00">
              <a:alpha val="59000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tf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15" y="281215"/>
            <a:ext cx="6295571" cy="62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fus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34" y="1850939"/>
            <a:ext cx="7178532" cy="47389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 read some </a:t>
            </a:r>
            <a:r>
              <a:rPr lang="en-US" dirty="0" err="1" smtClean="0"/>
              <a:t>stackoverflow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(and improve your rep as you go)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78" y="2097220"/>
            <a:ext cx="8686534" cy="44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8529851" cy="6858000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6810401" y="128832"/>
            <a:ext cx="5227444" cy="2171738"/>
          </a:xfrm>
          <a:prstGeom prst="wedgeEllipseCallout">
            <a:avLst>
              <a:gd name="adj1" fmla="val -61642"/>
              <a:gd name="adj2" fmla="val 348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mic Sans MS"/>
                <a:cs typeface="Comic Sans MS"/>
              </a:rPr>
              <a:t>And that one for discovering that range header is lost on redirect</a:t>
            </a:r>
            <a:endParaRPr lang="en-US" sz="3200" dirty="0"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9874" y="5577111"/>
            <a:ext cx="86105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http War stories</a:t>
            </a:r>
            <a:endParaRPr lang="en-US" sz="88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0134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80"/>
          <a:stretch/>
        </p:blipFill>
        <p:spPr>
          <a:xfrm>
            <a:off x="386536" y="285012"/>
            <a:ext cx="4031021" cy="63532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4972" y="365125"/>
            <a:ext cx="6328828" cy="1325563"/>
          </a:xfrm>
        </p:spPr>
        <p:txBody>
          <a:bodyPr/>
          <a:lstStyle/>
          <a:p>
            <a:r>
              <a:rPr lang="en-US" dirty="0" smtClean="0"/>
              <a:t>Question!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51346" y="1825625"/>
            <a:ext cx="6402454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What should be content-length when using compression?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209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nn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4" y="977031"/>
            <a:ext cx="11788313" cy="490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16" y="239259"/>
            <a:ext cx="8172360" cy="6304080"/>
          </a:xfrm>
          <a:prstGeom prst="rect">
            <a:avLst/>
          </a:prstGeom>
        </p:spPr>
      </p:pic>
      <p:pic>
        <p:nvPicPr>
          <p:cNvPr id="3" name="Picture 2" descr="oh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87" y="1467496"/>
            <a:ext cx="5207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6" y="0"/>
            <a:ext cx="7443459" cy="65039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2105" y="6473279"/>
            <a:ext cx="487267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/http2/http2-spec/issues/46</a:t>
            </a:r>
          </a:p>
        </p:txBody>
      </p:sp>
    </p:spTree>
    <p:extLst>
      <p:ext uri="{BB962C8B-B14F-4D97-AF65-F5344CB8AC3E}">
        <p14:creationId xmlns:p14="http://schemas.microsoft.com/office/powerpoint/2010/main" val="1858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9447" y="365125"/>
            <a:ext cx="10654353" cy="1325563"/>
          </a:xfrm>
        </p:spPr>
        <p:txBody>
          <a:bodyPr/>
          <a:lstStyle/>
          <a:p>
            <a:r>
              <a:rPr lang="en-US" dirty="0" smtClean="0"/>
              <a:t>Question!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66352" y="4509118"/>
            <a:ext cx="11059296" cy="16678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6600" dirty="0" smtClean="0"/>
              <a:t>Why when redirected to CDN all the chunks start from zero?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776" b="29722"/>
          <a:stretch/>
        </p:blipFill>
        <p:spPr>
          <a:xfrm>
            <a:off x="1067816" y="1509175"/>
            <a:ext cx="9605036" cy="27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7700" y="1076460"/>
            <a:ext cx="12182201" cy="4770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HttpAsyncClientBuilder</a:t>
            </a:r>
            <a:r>
              <a:rPr lang="en-US" dirty="0">
                <a:latin typeface="Consolas"/>
                <a:cs typeface="Consolas"/>
              </a:rPr>
              <a:t> builder = </a:t>
            </a:r>
            <a:r>
              <a:rPr lang="en-US" dirty="0" err="1">
                <a:latin typeface="Consolas"/>
                <a:cs typeface="Consolas"/>
              </a:rPr>
              <a:t>HttpAsyncClients.custom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>
                <a:latin typeface="Consolas"/>
                <a:cs typeface="Consolas"/>
              </a:rPr>
              <a:t>/ add redirect strategy that copies "range" headers, if exist</a:t>
            </a:r>
          </a:p>
          <a:p>
            <a:r>
              <a:rPr lang="en-US" b="1" dirty="0" err="1" smtClean="0">
                <a:latin typeface="Consolas"/>
                <a:cs typeface="Consolas"/>
              </a:rPr>
              <a:t>builder.setRedirectStrategy</a:t>
            </a:r>
            <a:r>
              <a:rPr lang="en-US" dirty="0">
                <a:latin typeface="Consolas"/>
                <a:cs typeface="Consolas"/>
              </a:rPr>
              <a:t>(new </a:t>
            </a:r>
            <a:r>
              <a:rPr lang="en-US" b="1" dirty="0" err="1">
                <a:latin typeface="Consolas"/>
                <a:cs typeface="Consolas"/>
              </a:rPr>
              <a:t>DefaultRedirectStrategy</a:t>
            </a:r>
            <a:r>
              <a:rPr lang="en-US" b="1" dirty="0">
                <a:latin typeface="Consolas"/>
                <a:cs typeface="Consolas"/>
              </a:rPr>
              <a:t>()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r>
              <a:rPr lang="en-US" dirty="0" smtClean="0">
                <a:latin typeface="Consolas"/>
                <a:cs typeface="Consolas"/>
              </a:rPr>
              <a:t>	@</a:t>
            </a:r>
            <a:r>
              <a:rPr lang="en-US" dirty="0">
                <a:latin typeface="Consolas"/>
                <a:cs typeface="Consolas"/>
              </a:rPr>
              <a:t>Override</a:t>
            </a:r>
          </a:p>
          <a:p>
            <a:r>
              <a:rPr lang="en-US" dirty="0" smtClean="0">
                <a:latin typeface="Consolas"/>
                <a:cs typeface="Consolas"/>
              </a:rPr>
              <a:t>	public </a:t>
            </a:r>
            <a:r>
              <a:rPr lang="en-US" dirty="0" err="1">
                <a:latin typeface="Consolas"/>
                <a:cs typeface="Consolas"/>
              </a:rPr>
              <a:t>HttpUriRequest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getRedirect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HttpRequest</a:t>
            </a:r>
            <a:r>
              <a:rPr lang="en-US" dirty="0">
                <a:latin typeface="Consolas"/>
                <a:cs typeface="Consolas"/>
              </a:rPr>
              <a:t> request, </a:t>
            </a:r>
            <a:r>
              <a:rPr lang="en-US" dirty="0" err="1">
                <a:latin typeface="Consolas"/>
                <a:cs typeface="Consolas"/>
              </a:rPr>
              <a:t>HttpResponse</a:t>
            </a:r>
            <a:r>
              <a:rPr lang="en-US" dirty="0">
                <a:latin typeface="Consolas"/>
                <a:cs typeface="Consolas"/>
              </a:rPr>
              <a:t> response, </a:t>
            </a:r>
            <a:r>
              <a:rPr lang="en-US" dirty="0" smtClean="0">
                <a:latin typeface="Consolas"/>
                <a:cs typeface="Consolas"/>
              </a:rPr>
              <a:t>			</a:t>
            </a:r>
            <a:r>
              <a:rPr lang="en-US" dirty="0" err="1" smtClean="0">
                <a:latin typeface="Consolas"/>
                <a:cs typeface="Consolas"/>
              </a:rPr>
              <a:t>HttpContext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context)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HttpUriRequest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redirectRequest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>
                <a:latin typeface="Consolas"/>
                <a:cs typeface="Consolas"/>
              </a:rPr>
              <a:t>super.getRedirect</a:t>
            </a:r>
            <a:r>
              <a:rPr lang="en-US" dirty="0">
                <a:latin typeface="Consolas"/>
                <a:cs typeface="Consolas"/>
              </a:rPr>
              <a:t>(request, response, context);</a:t>
            </a:r>
          </a:p>
          <a:p>
            <a:r>
              <a:rPr lang="en-US" dirty="0" smtClean="0">
                <a:latin typeface="Consolas"/>
                <a:cs typeface="Consolas"/>
              </a:rPr>
              <a:t>	/</a:t>
            </a:r>
            <a:r>
              <a:rPr lang="en-US" dirty="0">
                <a:latin typeface="Consolas"/>
                <a:cs typeface="Consolas"/>
              </a:rPr>
              <a:t>/ copy "Range" headers, if exist</a:t>
            </a:r>
          </a:p>
          <a:p>
            <a:r>
              <a:rPr lang="en-US" dirty="0" smtClean="0">
                <a:latin typeface="Consolas"/>
                <a:cs typeface="Consolas"/>
              </a:rPr>
              <a:t>	Header</a:t>
            </a:r>
            <a:r>
              <a:rPr lang="en-US" dirty="0">
                <a:latin typeface="Consolas"/>
                <a:cs typeface="Consolas"/>
              </a:rPr>
              <a:t>[] </a:t>
            </a:r>
            <a:r>
              <a:rPr lang="en-US" dirty="0" err="1">
                <a:latin typeface="Consolas"/>
                <a:cs typeface="Consolas"/>
              </a:rPr>
              <a:t>rangeHeaders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>
                <a:latin typeface="Consolas"/>
                <a:cs typeface="Consolas"/>
              </a:rPr>
              <a:t>request.getHeaders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HttpHeaders.RANGE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lvl="1"/>
            <a:r>
              <a:rPr lang="en-US" dirty="0" smtClean="0">
                <a:latin typeface="Consolas"/>
                <a:cs typeface="Consolas"/>
              </a:rPr>
              <a:t>	if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rangeHeaders</a:t>
            </a:r>
            <a:r>
              <a:rPr lang="en-US" dirty="0">
                <a:latin typeface="Consolas"/>
                <a:cs typeface="Consolas"/>
              </a:rPr>
              <a:t> != null) {</a:t>
            </a:r>
          </a:p>
          <a:p>
            <a:r>
              <a:rPr lang="en-US" dirty="0" smtClean="0">
                <a:latin typeface="Consolas"/>
                <a:cs typeface="Consolas"/>
              </a:rPr>
              <a:t>		for </a:t>
            </a:r>
            <a:r>
              <a:rPr lang="en-US" dirty="0">
                <a:latin typeface="Consolas"/>
                <a:cs typeface="Consolas"/>
              </a:rPr>
              <a:t>(Header header : </a:t>
            </a:r>
            <a:r>
              <a:rPr lang="en-US" dirty="0" err="1">
                <a:latin typeface="Consolas"/>
                <a:cs typeface="Consolas"/>
              </a:rPr>
              <a:t>rangeHeaders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r>
              <a:rPr lang="en-US" dirty="0" smtClean="0">
                <a:latin typeface="Consolas"/>
                <a:cs typeface="Consolas"/>
              </a:rPr>
              <a:t>			</a:t>
            </a:r>
            <a:r>
              <a:rPr lang="en-US" b="1" dirty="0" err="1" smtClean="0">
                <a:latin typeface="Consolas"/>
                <a:cs typeface="Consolas"/>
              </a:rPr>
              <a:t>redirectRequest.addHeader</a:t>
            </a:r>
            <a:r>
              <a:rPr lang="en-US" b="1" dirty="0">
                <a:latin typeface="Consolas"/>
                <a:cs typeface="Consolas"/>
              </a:rPr>
              <a:t>(header)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r>
              <a:rPr lang="en-US" dirty="0" smtClean="0">
                <a:latin typeface="Consolas"/>
                <a:cs typeface="Consolas"/>
              </a:rPr>
              <a:t>		}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return </a:t>
            </a:r>
            <a:r>
              <a:rPr lang="en-US" dirty="0" err="1">
                <a:latin typeface="Consolas"/>
                <a:cs typeface="Consolas"/>
              </a:rPr>
              <a:t>redirectRequest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r>
              <a:rPr lang="en-US" dirty="0" smtClean="0">
                <a:latin typeface="Consolas"/>
                <a:cs typeface="Consolas"/>
              </a:rPr>
              <a:t>}}</a:t>
            </a:r>
            <a:r>
              <a:rPr lang="en-US" dirty="0">
                <a:latin typeface="Consolas"/>
                <a:cs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75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who?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700810"/>
            <a:ext cx="4554811" cy="468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www.electricmariachi.com/wp-content/uploads/2011/12/412881-beer-bottles-in-ice-cool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3575">
            <a:off x="3270145" y="2236232"/>
            <a:ext cx="5754216" cy="384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72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9980"/>
            <a:ext cx="10515600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How many simultaneous connections should I open?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97" y="3518359"/>
            <a:ext cx="4487206" cy="32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0"/>
            <a:ext cx="715617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9010" y="0"/>
            <a:ext cx="5244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Http 1.1 goes like:</a:t>
            </a:r>
            <a:endParaRPr lang="en-US" sz="54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3498" y="5103673"/>
            <a:ext cx="611992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Can you please limit</a:t>
            </a:r>
            <a:b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</a:br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to 2 connections? </a:t>
            </a:r>
            <a:endParaRPr lang="en-US" sz="54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3903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0"/>
            <a:ext cx="944302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8517" y="5774267"/>
            <a:ext cx="5525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Browsers go like:</a:t>
            </a:r>
            <a:endParaRPr lang="en-US" sz="54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9547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139700"/>
            <a:ext cx="59182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uck eas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13" y="243027"/>
            <a:ext cx="9424124" cy="6257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7174" y="257660"/>
            <a:ext cx="5870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url</a:t>
            </a:r>
            <a:r>
              <a:rPr lang="en-US" sz="72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 encoding?</a:t>
            </a:r>
            <a:endParaRPr lang="en-US" sz="72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7108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4988" r="1498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What’s wrong with the following code?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7664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91479" y="1896465"/>
            <a:ext cx="103076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b="1" dirty="0">
                <a:solidFill>
                  <a:srgbClr val="000080"/>
                </a:solidFill>
              </a:rPr>
              <a:t>public static </a:t>
            </a:r>
            <a:r>
              <a:rPr lang="en-US" sz="4200" dirty="0"/>
              <a:t>String </a:t>
            </a:r>
            <a:r>
              <a:rPr lang="en-US" sz="4200" dirty="0" err="1"/>
              <a:t>encodeUrl</a:t>
            </a:r>
            <a:r>
              <a:rPr lang="en-US" sz="4200" dirty="0"/>
              <a:t>(String </a:t>
            </a:r>
            <a:r>
              <a:rPr lang="en-US" sz="4200" dirty="0" err="1"/>
              <a:t>urlStr</a:t>
            </a:r>
            <a:r>
              <a:rPr lang="en-US" sz="4200" dirty="0"/>
              <a:t>)  {</a:t>
            </a:r>
            <a:br>
              <a:rPr lang="en-US" sz="4200" dirty="0"/>
            </a:br>
            <a:r>
              <a:rPr lang="en-US" sz="4200" dirty="0"/>
              <a:t> </a:t>
            </a:r>
            <a:r>
              <a:rPr lang="en-US" sz="4200" dirty="0" smtClean="0"/>
              <a:t>   </a:t>
            </a:r>
            <a:r>
              <a:rPr lang="en-US" sz="4200" dirty="0" err="1" smtClean="0"/>
              <a:t>URLEncoder.</a:t>
            </a:r>
            <a:r>
              <a:rPr lang="en-US" sz="4200" i="1" dirty="0" err="1" smtClean="0"/>
              <a:t>encode</a:t>
            </a:r>
            <a:r>
              <a:rPr lang="en-US" sz="4200" dirty="0"/>
              <a:t>(</a:t>
            </a:r>
            <a:r>
              <a:rPr lang="en-US" sz="4200" dirty="0" err="1" smtClean="0"/>
              <a:t>urlStr</a:t>
            </a:r>
            <a:r>
              <a:rPr lang="en-US" sz="4200" dirty="0" smtClean="0"/>
              <a:t>, </a:t>
            </a:r>
            <a:r>
              <a:rPr lang="en-US" sz="4200" b="1" dirty="0">
                <a:solidFill>
                  <a:srgbClr val="008000"/>
                </a:solidFill>
              </a:rPr>
              <a:t>"UTF-8"</a:t>
            </a:r>
            <a:r>
              <a:rPr lang="en-US" sz="4200" dirty="0"/>
              <a:t>);</a:t>
            </a:r>
            <a:br>
              <a:rPr lang="en-US" sz="4200" dirty="0"/>
            </a:br>
            <a:r>
              <a:rPr lang="en-US" sz="4200" dirty="0"/>
              <a:t>    ...</a:t>
            </a:r>
            <a:br>
              <a:rPr lang="en-US" sz="4200" dirty="0"/>
            </a:br>
            <a:r>
              <a:rPr lang="en-US" sz="4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797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Decoded URLs cannot </a:t>
            </a:r>
            <a:r>
              <a:rPr lang="en-US" dirty="0" smtClean="0"/>
              <a:t>be</a:t>
            </a:r>
            <a:br>
              <a:rPr lang="en-US" dirty="0" smtClean="0"/>
            </a:br>
            <a:r>
              <a:rPr lang="en-US" dirty="0" smtClean="0"/>
              <a:t>re-encoded </a:t>
            </a:r>
            <a:r>
              <a:rPr lang="en-US" dirty="0"/>
              <a:t>to the same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129" y="2195187"/>
            <a:ext cx="10983395" cy="36534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  <a:latin typeface="Consolas"/>
                <a:cs typeface="Consolas"/>
                <a:hlinkClick r:id="rId2"/>
              </a:rPr>
              <a:t>http://example.com/?query=a&amp;b==</a:t>
            </a:r>
            <a:r>
              <a:rPr lang="en-US" sz="4800" dirty="0" smtClean="0">
                <a:solidFill>
                  <a:schemeClr val="tx1"/>
                </a:solidFill>
                <a:latin typeface="Consolas"/>
                <a:cs typeface="Consolas"/>
                <a:hlinkClick r:id="rId2"/>
              </a:rPr>
              <a:t>c</a:t>
            </a:r>
            <a:endParaRPr lang="en-US" sz="4800" dirty="0" smtClean="0">
              <a:solidFill>
                <a:schemeClr val="tx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4800" dirty="0" smtClean="0">
              <a:solidFill>
                <a:schemeClr val="tx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chemeClr val="tx1"/>
                </a:solidFill>
                <a:latin typeface="Consolas"/>
                <a:cs typeface="Consolas"/>
              </a:rPr>
              <a:t>Cannot be decoded back after it was encoded:</a:t>
            </a:r>
            <a:endParaRPr lang="en-US" sz="4800" dirty="0">
              <a:solidFill>
                <a:schemeClr val="tx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4800" dirty="0" smtClean="0">
              <a:solidFill>
                <a:schemeClr val="tx1"/>
              </a:solidFill>
              <a:latin typeface="Consolas"/>
              <a:cs typeface="Consolas"/>
              <a:hlinkClick r:id="rId2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chemeClr val="tx1"/>
                </a:solidFill>
                <a:latin typeface="Consolas"/>
                <a:cs typeface="Consolas"/>
                <a:hlinkClick r:id="rId2"/>
              </a:rPr>
              <a:t>http</a:t>
            </a:r>
            <a:r>
              <a:rPr lang="en-US" sz="4800" dirty="0">
                <a:solidFill>
                  <a:schemeClr val="tx1"/>
                </a:solidFill>
                <a:latin typeface="Consolas"/>
                <a:cs typeface="Consolas"/>
                <a:hlinkClick r:id="rId2"/>
              </a:rPr>
              <a:t>://example.com/?query=a%26b==</a:t>
            </a:r>
            <a:r>
              <a:rPr lang="en-US" sz="4800" dirty="0" smtClean="0">
                <a:solidFill>
                  <a:schemeClr val="tx1"/>
                </a:solidFill>
                <a:latin typeface="Consolas"/>
                <a:cs typeface="Consolas"/>
                <a:hlinkClick r:id="rId2"/>
              </a:rPr>
              <a:t>c</a:t>
            </a:r>
            <a:endParaRPr lang="en-US" sz="4800" dirty="0" smtClean="0">
              <a:solidFill>
                <a:schemeClr val="tx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48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925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</a:t>
            </a:r>
            <a:r>
              <a:rPr lang="en-US" dirty="0" smtClean="0"/>
              <a:t>use </a:t>
            </a:r>
            <a:r>
              <a:rPr lang="en-US" dirty="0" err="1" smtClean="0"/>
              <a:t>java.net.URLEncoder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2459"/>
            <a:ext cx="10515600" cy="435133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6000" dirty="0" smtClean="0">
                <a:ln>
                  <a:noFill/>
                </a:ln>
                <a:solidFill>
                  <a:schemeClr val="tx1"/>
                </a:solidFill>
              </a:rPr>
              <a:t>“Utility </a:t>
            </a:r>
            <a:r>
              <a:rPr lang="en-US" sz="6000" dirty="0">
                <a:ln>
                  <a:noFill/>
                </a:ln>
                <a:solidFill>
                  <a:schemeClr val="tx1"/>
                </a:solidFill>
              </a:rPr>
              <a:t>class for HTML form encoding. This class contains static methods for converting a String to the </a:t>
            </a:r>
            <a:r>
              <a:rPr lang="en-US" sz="6000" b="1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application/x-www-form-</a:t>
            </a:r>
            <a:r>
              <a:rPr lang="en-US" sz="6000" b="1" dirty="0" err="1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urlencoded</a:t>
            </a:r>
            <a:r>
              <a:rPr lang="en-US" sz="6000" b="1" dirty="0">
                <a:ln>
                  <a:noFill/>
                </a:ln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6000" dirty="0">
                <a:ln>
                  <a:noFill/>
                </a:ln>
                <a:solidFill>
                  <a:schemeClr val="tx1"/>
                </a:solidFill>
              </a:rPr>
              <a:t>MIME </a:t>
            </a:r>
            <a:r>
              <a:rPr lang="en-US" sz="6000" dirty="0" smtClean="0">
                <a:ln>
                  <a:noFill/>
                </a:ln>
                <a:solidFill>
                  <a:schemeClr val="tx1"/>
                </a:solidFill>
              </a:rPr>
              <a:t>format.</a:t>
            </a:r>
          </a:p>
          <a:p>
            <a:pPr marL="0" indent="0">
              <a:buNone/>
            </a:pPr>
            <a:r>
              <a:rPr lang="en-US" sz="6000" dirty="0" smtClean="0">
                <a:ln>
                  <a:noFill/>
                </a:ln>
                <a:solidFill>
                  <a:schemeClr val="tx1"/>
                </a:solidFill>
              </a:rPr>
              <a:t>For </a:t>
            </a:r>
            <a:r>
              <a:rPr lang="en-US" sz="6000" dirty="0">
                <a:ln>
                  <a:noFill/>
                </a:ln>
                <a:solidFill>
                  <a:schemeClr val="tx1"/>
                </a:solidFill>
              </a:rPr>
              <a:t>more information about HTML form encoding, consult the HTML specification</a:t>
            </a:r>
            <a:r>
              <a:rPr lang="en-US" sz="6000" dirty="0" smtClean="0">
                <a:ln>
                  <a:noFill/>
                </a:ln>
                <a:solidFill>
                  <a:schemeClr val="tx1"/>
                </a:solidFill>
              </a:rPr>
              <a:t>.”</a:t>
            </a:r>
            <a:endParaRPr lang="en-US" sz="6000" dirty="0">
              <a:ln>
                <a:noFill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9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AHC Alternatives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4129" y="2195187"/>
            <a:ext cx="10983395" cy="365341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Normal"/>
                <a:ea typeface="+mn-ea"/>
                <a:cs typeface="MetaPro-Normal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Normal"/>
                <a:ea typeface="+mn-ea"/>
                <a:cs typeface="MetaPro-Normal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Normal"/>
                <a:ea typeface="+mn-ea"/>
                <a:cs typeface="MetaPro-Normal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Normal"/>
                <a:ea typeface="+mn-ea"/>
                <a:cs typeface="MetaPro-Normal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Normal"/>
                <a:ea typeface="+mn-ea"/>
                <a:cs typeface="MetaPro-Normal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 smtClean="0">
                <a:solidFill>
                  <a:schemeClr val="tx1"/>
                </a:solidFill>
                <a:latin typeface="Consolas"/>
                <a:cs typeface="Consolas"/>
              </a:rPr>
              <a:t>org.apache.http.client.utils.URIBuilder</a:t>
            </a:r>
            <a:endParaRPr lang="en-US" sz="3200" dirty="0" smtClean="0">
              <a:solidFill>
                <a:schemeClr val="tx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200" dirty="0" err="1">
                <a:solidFill>
                  <a:schemeClr val="tx1"/>
                </a:solidFill>
                <a:latin typeface="Consolas"/>
                <a:cs typeface="Consolas"/>
              </a:rPr>
              <a:t>org.apache.http.client.utils.URLEncodedUtils</a:t>
            </a:r>
            <a:endParaRPr lang="en-US" sz="3200" dirty="0">
              <a:solidFill>
                <a:schemeClr val="tx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3200" dirty="0" smtClean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766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78372"/>
            <a:ext cx="11425269" cy="53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2192000" cy="51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7374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How do I close a socket correctly?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01" y="2484615"/>
            <a:ext cx="6165209" cy="41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9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hard can it be to close a socket?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128" y="2047613"/>
            <a:ext cx="6473044" cy="423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art of socket closing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14" y="1731339"/>
            <a:ext cx="7980822" cy="43904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065" y="6383347"/>
            <a:ext cx="1176174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http://</a:t>
            </a:r>
            <a:r>
              <a:rPr lang="en-US" sz="2300" dirty="0" err="1"/>
              <a:t>www.safaribooksonline.com</a:t>
            </a:r>
            <a:r>
              <a:rPr lang="en-US" sz="2300" dirty="0"/>
              <a:t>/library/view/http-the-definitive/1565925092/ch04s07.html</a:t>
            </a:r>
          </a:p>
        </p:txBody>
      </p:sp>
    </p:spTree>
    <p:extLst>
      <p:ext uri="{BB962C8B-B14F-4D97-AF65-F5344CB8AC3E}">
        <p14:creationId xmlns:p14="http://schemas.microsoft.com/office/powerpoint/2010/main" val="403866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Half-closed: no new customers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877" y="1735603"/>
            <a:ext cx="7233368" cy="46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Never block in socket close()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3040" cy="4351339"/>
          </a:xfrm>
        </p:spPr>
        <p:txBody>
          <a:bodyPr>
            <a:normAutofit/>
          </a:bodyPr>
          <a:lstStyle/>
          <a:p>
            <a:pPr marL="533400" indent="-533400"/>
            <a:r>
              <a:rPr lang="en-US" sz="6000" dirty="0" smtClean="0"/>
              <a:t>The other side expects you to clean up nicely</a:t>
            </a:r>
          </a:p>
          <a:p>
            <a:pPr marL="533400" indent="-533400"/>
            <a:r>
              <a:rPr lang="en-US" sz="6000" dirty="0" smtClean="0"/>
              <a:t>It will give up on time out</a:t>
            </a:r>
          </a:p>
          <a:p>
            <a:pPr marL="533400" indent="-533400"/>
            <a:r>
              <a:rPr lang="en-US" sz="6000" dirty="0" smtClean="0"/>
              <a:t>You will wait (forever)</a:t>
            </a:r>
          </a:p>
          <a:p>
            <a:pPr marL="533400" indent="-533400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882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7955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9686" y="114800"/>
            <a:ext cx="44326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I always close</a:t>
            </a:r>
            <a:b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</a:br>
            <a:r>
              <a:rPr lang="en-US" sz="54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connections</a:t>
            </a:r>
            <a:endParaRPr lang="en-US" sz="54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6529" y="5267841"/>
            <a:ext cx="57221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And when I do it, I use </a:t>
            </a:r>
            <a:br>
              <a:rPr lang="en-US" sz="48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</a:br>
            <a:r>
              <a:rPr lang="en-US" sz="48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try-with-resources</a:t>
            </a:r>
            <a:endParaRPr lang="en-US" sz="48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6033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15" y="1692569"/>
            <a:ext cx="8501570" cy="47716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8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4956" cy="4367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How can I write file parts concurrently?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23" y="1975669"/>
            <a:ext cx="5846128" cy="43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61975" y="220663"/>
            <a:ext cx="11630025" cy="647382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Write to separate files, combine on finish</a:t>
            </a:r>
          </a:p>
          <a:p>
            <a:pPr marL="533400" indent="-533400"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Write to same file, seeking to the right 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38998" y="1897269"/>
            <a:ext cx="11351240" cy="1881589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0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78372"/>
            <a:ext cx="11425269" cy="5347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3875">
            <a:off x="6772448" y="2348699"/>
            <a:ext cx="4953760" cy="32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19" y="0"/>
            <a:ext cx="89697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8920" y="31826"/>
            <a:ext cx="86324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Why won’t you Just use 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1033" y="5816376"/>
            <a:ext cx="896818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8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Java.io.randomaccessfile</a:t>
            </a:r>
            <a:r>
              <a:rPr lang="en-US" sz="58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/>
              </a:rPr>
              <a:t>?!</a:t>
            </a:r>
            <a:endParaRPr lang="en-US" sz="58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1862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31" y="388955"/>
            <a:ext cx="10443484" cy="610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FileChannel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0000"/>
                </a:solidFill>
              </a:rPr>
              <a:t>Implements </a:t>
            </a:r>
            <a:r>
              <a:rPr lang="en-US" dirty="0" err="1">
                <a:ln>
                  <a:noFill/>
                </a:ln>
                <a:solidFill>
                  <a:srgbClr val="000000"/>
                </a:solidFill>
                <a:latin typeface="Consolas"/>
                <a:cs typeface="Consolas"/>
              </a:rPr>
              <a:t>SeekableByteChannel</a:t>
            </a:r>
            <a:endParaRPr lang="en-US" dirty="0">
              <a:ln>
                <a:noFill/>
              </a:ln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19542" y="3278606"/>
            <a:ext cx="107961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latin typeface="Consolas"/>
                <a:cs typeface="Consolas"/>
              </a:rPr>
              <a:t>java.nio.channels.</a:t>
            </a:r>
            <a:r>
              <a:rPr lang="en-US" sz="3200" b="1" dirty="0" err="1" smtClean="0">
                <a:latin typeface="Consolas"/>
                <a:cs typeface="Consolas"/>
              </a:rPr>
              <a:t>FileChannel</a:t>
            </a:r>
            <a:r>
              <a:rPr lang="en-US" sz="3200" dirty="0" err="1" smtClean="0">
                <a:latin typeface="Consolas"/>
                <a:cs typeface="Consolas"/>
              </a:rPr>
              <a:t>#</a:t>
            </a:r>
            <a:r>
              <a:rPr lang="en-US" sz="3200" b="1" dirty="0" err="1" smtClean="0">
                <a:latin typeface="Consolas"/>
                <a:cs typeface="Consolas"/>
              </a:rPr>
              <a:t>write</a:t>
            </a:r>
            <a:r>
              <a:rPr lang="en-US" sz="3200" dirty="0" smtClean="0">
                <a:latin typeface="Consolas"/>
                <a:cs typeface="Consolas"/>
              </a:rPr>
              <a:t>(</a:t>
            </a:r>
          </a:p>
          <a:p>
            <a:r>
              <a:rPr lang="en-US" sz="3200" dirty="0" smtClean="0">
                <a:latin typeface="Consolas"/>
                <a:cs typeface="Consolas"/>
              </a:rPr>
              <a:t>        </a:t>
            </a:r>
            <a:r>
              <a:rPr lang="en-US" sz="3200" dirty="0" err="1" smtClean="0">
                <a:latin typeface="Consolas"/>
                <a:cs typeface="Consolas"/>
              </a:rPr>
              <a:t>java.nio.ByteBuffer</a:t>
            </a:r>
            <a:r>
              <a:rPr lang="en-US" sz="3200" dirty="0" smtClean="0">
                <a:latin typeface="Consolas"/>
                <a:cs typeface="Consolas"/>
              </a:rPr>
              <a:t> </a:t>
            </a:r>
            <a:r>
              <a:rPr lang="en-US" sz="3200" dirty="0" err="1" smtClean="0">
                <a:latin typeface="Consolas"/>
                <a:cs typeface="Consolas"/>
              </a:rPr>
              <a:t>src</a:t>
            </a:r>
            <a:r>
              <a:rPr lang="en-US" sz="3200" dirty="0" smtClean="0">
                <a:latin typeface="Consolas"/>
                <a:cs typeface="Consolas"/>
              </a:rPr>
              <a:t>, long </a:t>
            </a:r>
            <a:r>
              <a:rPr lang="en-US" sz="3200" b="1" dirty="0" smtClean="0">
                <a:latin typeface="Consolas"/>
                <a:cs typeface="Consolas"/>
              </a:rPr>
              <a:t>position</a:t>
            </a:r>
            <a:r>
              <a:rPr lang="en-US" sz="3200" dirty="0" smtClean="0">
                <a:latin typeface="Consolas"/>
                <a:cs typeface="Consolas"/>
              </a:rPr>
              <a:t>)</a:t>
            </a:r>
            <a:endParaRPr lang="en-US" sz="3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5489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progress </a:t>
            </a:r>
            <a:r>
              <a:rPr lang="en-US" dirty="0"/>
              <a:t>t</a:t>
            </a:r>
            <a:r>
              <a:rPr lang="en-US" dirty="0" smtClean="0"/>
              <a:t>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59849"/>
            <a:ext cx="10515600" cy="192187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n>
                  <a:noFill/>
                </a:ln>
                <a:solidFill>
                  <a:srgbClr val="000000"/>
                </a:solidFill>
                <a:latin typeface="Dosis ExtraBold"/>
                <a:cs typeface="Dosis ExtraBold"/>
              </a:rPr>
              <a:t>Persistent</a:t>
            </a:r>
            <a:r>
              <a:rPr lang="en-US" dirty="0" err="1" smtClean="0">
                <a:ln>
                  <a:noFill/>
                </a:ln>
                <a:solidFill>
                  <a:srgbClr val="000000"/>
                </a:solidFill>
              </a:rPr>
              <a:t>FileProgressInfo</a:t>
            </a:r>
            <a:endParaRPr lang="en-US" dirty="0">
              <a:ln>
                <a:noFill/>
              </a:ln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Save </a:t>
            </a:r>
            <a:r>
              <a:rPr lang="en-US" dirty="0">
                <a:ln>
                  <a:noFill/>
                </a:ln>
                <a:solidFill>
                  <a:srgbClr val="000000"/>
                </a:solidFill>
              </a:rPr>
              <a:t>the </a:t>
            </a:r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total </a:t>
            </a:r>
            <a:r>
              <a:rPr lang="en-US" dirty="0">
                <a:ln>
                  <a:noFill/>
                </a:ln>
                <a:solidFill>
                  <a:srgbClr val="000000"/>
                </a:solidFill>
              </a:rPr>
              <a:t>size, sha1, number of </a:t>
            </a:r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parts</a:t>
            </a:r>
            <a:endParaRPr lang="en-US" dirty="0">
              <a:ln>
                <a:noFill/>
              </a:ln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State </a:t>
            </a:r>
            <a:r>
              <a:rPr lang="en-US" dirty="0">
                <a:ln>
                  <a:noFill/>
                </a:ln>
                <a:solidFill>
                  <a:srgbClr val="000000"/>
                </a:solidFill>
              </a:rPr>
              <a:t>of each part (offset, size, completed...)</a:t>
            </a:r>
            <a:endParaRPr lang="en-US" dirty="0">
              <a:ln>
                <a:noFill/>
              </a:ln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50462" y="2085428"/>
            <a:ext cx="8450716" cy="1584020"/>
            <a:chOff x="1332673" y="4876451"/>
            <a:chExt cx="8450716" cy="1584020"/>
          </a:xfrm>
        </p:grpSpPr>
        <p:sp>
          <p:nvSpPr>
            <p:cNvPr id="5" name="Rectangle 4"/>
            <p:cNvSpPr/>
            <p:nvPr/>
          </p:nvSpPr>
          <p:spPr>
            <a:xfrm>
              <a:off x="1332673" y="4876451"/>
              <a:ext cx="2994595" cy="1583671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rgbClr val="000000"/>
                  </a:solidFill>
                </a:rPr>
                <a:t>FileProgressInfo</a:t>
              </a:r>
              <a:endParaRPr lang="en-US" sz="28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638800" y="4876800"/>
              <a:ext cx="4144589" cy="1583671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000000"/>
                  </a:solidFill>
                </a:rPr>
                <a:t>FilePartProgressInfo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3"/>
              <a:endCxn id="6" idx="1"/>
            </p:cNvCxnSpPr>
            <p:nvPr/>
          </p:nvCxnSpPr>
          <p:spPr>
            <a:xfrm>
              <a:off x="4327268" y="5668287"/>
              <a:ext cx="1311532" cy="349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289487" y="5180949"/>
              <a:ext cx="3635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</a:rPr>
                <a:t>*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26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580" y="1818869"/>
            <a:ext cx="7558697" cy="50391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9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19050"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File locking Levels</a:t>
            </a:r>
            <a:endParaRPr lang="en-GB" dirty="0">
              <a:ln w="19050"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8428" y="1596572"/>
            <a:ext cx="11629571" cy="50981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solidFill>
                  <a:srgbClr val="FFFFFF"/>
                </a:solidFill>
                <a:latin typeface="DS Eraser Cyr" panose="04000500000000000000" pitchFamily="82" charset="0"/>
              </a:rPr>
              <a:t>VM level</a:t>
            </a:r>
            <a:endParaRPr lang="en-US" sz="4800" dirty="0"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>
              <a:lnSpc>
                <a:spcPct val="110000"/>
              </a:lnSpc>
              <a:buFont typeface="DS Eraser Cyr" panose="04000500000000000000" pitchFamily="82" charset="0"/>
              <a:buChar char="–"/>
            </a:pPr>
            <a:r>
              <a:rPr lang="en-US" sz="4800" dirty="0" smtClean="0">
                <a:solidFill>
                  <a:srgbClr val="FFFFFF"/>
                </a:solidFill>
                <a:latin typeface="DS Eraser Cyr" panose="04000500000000000000" pitchFamily="82" charset="0"/>
              </a:rPr>
              <a:t>OS level</a:t>
            </a:r>
            <a:endParaRPr lang="en-US" sz="4800" dirty="0"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level File 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Multiple downloader instances writing to the same file</a:t>
            </a:r>
          </a:p>
          <a:p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Needed for writing:</a:t>
            </a:r>
          </a:p>
          <a:p>
            <a:pPr lvl="1"/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Partial download file</a:t>
            </a:r>
          </a:p>
          <a:p>
            <a:pPr lvl="1"/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Persistent </a:t>
            </a:r>
            <a:r>
              <a:rPr lang="en-US" dirty="0">
                <a:ln>
                  <a:noFill/>
                </a:ln>
                <a:solidFill>
                  <a:srgbClr val="000000"/>
                </a:solidFill>
              </a:rPr>
              <a:t>download </a:t>
            </a:r>
            <a:r>
              <a:rPr lang="en-US" dirty="0" smtClean="0">
                <a:ln>
                  <a:noFill/>
                </a:ln>
                <a:solidFill>
                  <a:srgbClr val="000000"/>
                </a:solidFill>
              </a:rPr>
              <a:t>progress</a:t>
            </a:r>
            <a:endParaRPr lang="en-US" dirty="0">
              <a:ln>
                <a:noFill/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88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Easy, we need a</a:t>
            </a:r>
            <a:r>
              <a:rPr lang="ru-RU" dirty="0" smtClean="0"/>
              <a:t> </a:t>
            </a:r>
            <a:r>
              <a:rPr lang="en-US" dirty="0" smtClean="0"/>
              <a:t>shared lock!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writes, the rest read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52" y="3184387"/>
            <a:ext cx="7366000" cy="2044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3043" y="4538870"/>
            <a:ext cx="2076174" cy="28028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3" y="86139"/>
            <a:ext cx="8373717" cy="560613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5715000"/>
            <a:ext cx="10972800" cy="1143000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java.io.IOException</a:t>
            </a:r>
            <a:r>
              <a:rPr lang="en-US" sz="3200" dirty="0" smtClean="0"/>
              <a:t> </a:t>
            </a:r>
            <a:r>
              <a:rPr lang="en-US" sz="3200" dirty="0"/>
              <a:t>"The process cannot access the file because another process has locked a portion of the file"</a:t>
            </a:r>
          </a:p>
        </p:txBody>
      </p:sp>
    </p:spTree>
    <p:extLst>
      <p:ext uri="{BB962C8B-B14F-4D97-AF65-F5344CB8AC3E}">
        <p14:creationId xmlns:p14="http://schemas.microsoft.com/office/powerpoint/2010/main" val="140510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Windowze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48" y="1485899"/>
            <a:ext cx="6427304" cy="49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6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ee Cloud St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4.potx" id="{42E055FB-BF63-4A9F-9168-EB90E5BEEC5B}" vid="{13BAAD99-DC2A-4C30-A19E-DBD4EE44E9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Managing terrabytes on aws.pptx</Template>
  <TotalTime>30784</TotalTime>
  <Words>1194</Words>
  <Application>Microsoft Macintosh PowerPoint</Application>
  <PresentationFormat>Widescreen</PresentationFormat>
  <Paragraphs>318</Paragraphs>
  <Slides>110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4" baseType="lpstr">
      <vt:lpstr>Calibri</vt:lpstr>
      <vt:lpstr>Comic Sans MS</vt:lpstr>
      <vt:lpstr>Consolas</vt:lpstr>
      <vt:lpstr>Courier</vt:lpstr>
      <vt:lpstr>Dosis ExtraBold</vt:lpstr>
      <vt:lpstr>Dosis Regular</vt:lpstr>
      <vt:lpstr>DS Eraser Cyr</vt:lpstr>
      <vt:lpstr>Impact</vt:lpstr>
      <vt:lpstr>MetaBold</vt:lpstr>
      <vt:lpstr>Monaco</vt:lpstr>
      <vt:lpstr>Ubuntu</vt:lpstr>
      <vt:lpstr>Arial</vt:lpstr>
      <vt:lpstr>Free Cloud Stack</vt:lpstr>
      <vt:lpstr>Document</vt:lpstr>
      <vt:lpstr>Everything you wanted to know about writing async, high-concurrency HTTP applications in Java, but were afraid to ask</vt:lpstr>
      <vt:lpstr>Agenda</vt:lpstr>
      <vt:lpstr>Agenda</vt:lpstr>
      <vt:lpstr>Agenda</vt:lpstr>
      <vt:lpstr>About your speaker</vt:lpstr>
      <vt:lpstr>Developer who?</vt:lpstr>
      <vt:lpstr>Developer who?</vt:lpstr>
      <vt:lpstr>What Frog?</vt:lpstr>
      <vt:lpstr>What Frog?</vt:lpstr>
      <vt:lpstr>What Frog?</vt:lpstr>
      <vt:lpstr>What Frog?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First Association for “concurrent downloader”</vt:lpstr>
      <vt:lpstr>PowerPoint Presentation</vt:lpstr>
      <vt:lpstr>Lucky day: Download manager written in Java!</vt:lpstr>
      <vt:lpstr>PowerPoint Presentation</vt:lpstr>
      <vt:lpstr>Let’s look if we can use it!</vt:lpstr>
      <vt:lpstr>PowerPoint Presentation</vt:lpstr>
      <vt:lpstr>PowerPoint Presentation</vt:lpstr>
      <vt:lpstr>Java.net.urlconnection</vt:lpstr>
      <vt:lpstr>PowerPoint Presentation</vt:lpstr>
      <vt:lpstr>What we’re looking for</vt:lpstr>
      <vt:lpstr>What is IT going to take</vt:lpstr>
      <vt:lpstr>Welcome to the reactor</vt:lpstr>
      <vt:lpstr>PowerPoint Presentation</vt:lpstr>
      <vt:lpstr>Original pattern</vt:lpstr>
      <vt:lpstr>Guess the author by the diagram</vt:lpstr>
      <vt:lpstr>PowerPoint Presentation</vt:lpstr>
      <vt:lpstr>Selector as a multiplexer</vt:lpstr>
      <vt:lpstr>Java version - Registering</vt:lpstr>
      <vt:lpstr>Java version - Dispatcher</vt:lpstr>
      <vt:lpstr>Handling reactor events is complex</vt:lpstr>
      <vt:lpstr>PowerPoint Presentation</vt:lpstr>
      <vt:lpstr>Nio libraries</vt:lpstr>
      <vt:lpstr>Nio libraries</vt:lpstr>
      <vt:lpstr>PowerPoint Presentation</vt:lpstr>
      <vt:lpstr>PowerPoint Presentation</vt:lpstr>
      <vt:lpstr>Nio libraries</vt:lpstr>
      <vt:lpstr>PowerPoint Presentation</vt:lpstr>
      <vt:lpstr>Ning’s async http client</vt:lpstr>
      <vt:lpstr>PowerPoint Presentation</vt:lpstr>
      <vt:lpstr>PowerPoint Presentation</vt:lpstr>
      <vt:lpstr>Here it is!</vt:lpstr>
      <vt:lpstr>PowerPoint Presentation</vt:lpstr>
      <vt:lpstr>PowerPoint Presentation</vt:lpstr>
      <vt:lpstr>HAC Concepts</vt:lpstr>
      <vt:lpstr>PowerPoint Presentation</vt:lpstr>
      <vt:lpstr>PowerPoint Presentation</vt:lpstr>
      <vt:lpstr>Choosing between ning and http asyncclient</vt:lpstr>
      <vt:lpstr>PowerPoint Presentation</vt:lpstr>
      <vt:lpstr>PowerPoint Presentation</vt:lpstr>
      <vt:lpstr>Head to head</vt:lpstr>
      <vt:lpstr>Performance?</vt:lpstr>
      <vt:lpstr>Rfc2616: a universe of its own</vt:lpstr>
      <vt:lpstr>PowerPoint Presentation</vt:lpstr>
      <vt:lpstr>Confused?</vt:lpstr>
      <vt:lpstr>Just read some stackoverflow (and improve your rep as you go)</vt:lpstr>
      <vt:lpstr>PowerPoint Presentation</vt:lpstr>
      <vt:lpstr>Question!</vt:lpstr>
      <vt:lpstr>PowerPoint Presentation</vt:lpstr>
      <vt:lpstr>PowerPoint Presentation</vt:lpstr>
      <vt:lpstr>PowerPoint Presentation</vt:lpstr>
      <vt:lpstr>Question!</vt:lpstr>
      <vt:lpstr>PowerPoint Presentation</vt:lpstr>
      <vt:lpstr>Question!</vt:lpstr>
      <vt:lpstr>PowerPoint Presentation</vt:lpstr>
      <vt:lpstr>PowerPoint Presentation</vt:lpstr>
      <vt:lpstr>PowerPoint Presentation</vt:lpstr>
      <vt:lpstr>PowerPoint Presentation</vt:lpstr>
      <vt:lpstr>Question!</vt:lpstr>
      <vt:lpstr>PowerPoint Presentation</vt:lpstr>
      <vt:lpstr>Decoded URLs cannot be re-encoded to the same form</vt:lpstr>
      <vt:lpstr>Don’t use java.net.URLEncoder </vt:lpstr>
      <vt:lpstr>AHC Alternatives</vt:lpstr>
      <vt:lpstr>PowerPoint Presentation</vt:lpstr>
      <vt:lpstr>Question!</vt:lpstr>
      <vt:lpstr>How hard can it be to close a socket?</vt:lpstr>
      <vt:lpstr>The art of socket closing</vt:lpstr>
      <vt:lpstr>Half-closed: no new customers</vt:lpstr>
      <vt:lpstr>Never block in socket close()</vt:lpstr>
      <vt:lpstr>PowerPoint Presentation</vt:lpstr>
      <vt:lpstr>Remember?</vt:lpstr>
      <vt:lpstr>Question!</vt:lpstr>
      <vt:lpstr>PowerPoint Presentation</vt:lpstr>
      <vt:lpstr>PowerPoint Presentation</vt:lpstr>
      <vt:lpstr>PowerPoint Presentation</vt:lpstr>
      <vt:lpstr>Use FileChannel</vt:lpstr>
      <vt:lpstr>Download progress tracking</vt:lpstr>
      <vt:lpstr>File Locking</vt:lpstr>
      <vt:lpstr>File locking Levels</vt:lpstr>
      <vt:lpstr>OS level File locking</vt:lpstr>
      <vt:lpstr>Easy, we need a shared lock!</vt:lpstr>
      <vt:lpstr>java.io.IOException "The process cannot access the file because another process has locked a portion of the file"</vt:lpstr>
      <vt:lpstr>Windowze…</vt:lpstr>
      <vt:lpstr>Solving Windowze with StackOverflow</vt:lpstr>
      <vt:lpstr>VM Level File Locking</vt:lpstr>
      <vt:lpstr>VM Level File Locking</vt:lpstr>
      <vt:lpstr>VM Level File Locking</vt:lpstr>
      <vt:lpstr>What’s next?</vt:lpstr>
      <vt:lpstr>The future is (almost) here!</vt:lpstr>
      <vt:lpstr>http/2</vt:lpstr>
      <vt:lpstr>Ease the load</vt:lpstr>
      <vt:lpstr>Question!</vt:lpstr>
      <vt:lpstr>Links!</vt:lpstr>
      <vt:lpstr>No, Thank you!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Concurrent DL</dc:title>
  <dc:subject/>
  <dc:creator>Yoav Landman</dc:creator>
  <cp:keywords/>
  <dc:description/>
  <cp:lastModifiedBy>Baruch Sadogursky</cp:lastModifiedBy>
  <cp:revision>338</cp:revision>
  <dcterms:created xsi:type="dcterms:W3CDTF">2014-07-26T23:43:44Z</dcterms:created>
  <dcterms:modified xsi:type="dcterms:W3CDTF">2016-01-07T21:30:31Z</dcterms:modified>
  <cp:category/>
</cp:coreProperties>
</file>